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1013" r:id="rId2"/>
    <p:sldId id="869" r:id="rId3"/>
    <p:sldId id="870" r:id="rId4"/>
    <p:sldId id="992" r:id="rId5"/>
    <p:sldId id="873" r:id="rId6"/>
    <p:sldId id="984" r:id="rId7"/>
    <p:sldId id="1018" r:id="rId8"/>
    <p:sldId id="895" r:id="rId9"/>
    <p:sldId id="986" r:id="rId10"/>
    <p:sldId id="989" r:id="rId11"/>
    <p:sldId id="991" r:id="rId12"/>
    <p:sldId id="1014" r:id="rId13"/>
    <p:sldId id="995" r:id="rId14"/>
    <p:sldId id="990" r:id="rId15"/>
    <p:sldId id="902" r:id="rId16"/>
    <p:sldId id="903" r:id="rId17"/>
    <p:sldId id="1003" r:id="rId18"/>
    <p:sldId id="1023" r:id="rId19"/>
    <p:sldId id="1019" r:id="rId20"/>
    <p:sldId id="1020" r:id="rId21"/>
    <p:sldId id="1021" r:id="rId22"/>
    <p:sldId id="1022" r:id="rId23"/>
    <p:sldId id="904" r:id="rId24"/>
    <p:sldId id="996" r:id="rId25"/>
    <p:sldId id="1011" r:id="rId26"/>
    <p:sldId id="997" r:id="rId27"/>
    <p:sldId id="907" r:id="rId28"/>
    <p:sldId id="908" r:id="rId29"/>
    <p:sldId id="909" r:id="rId30"/>
    <p:sldId id="910" r:id="rId31"/>
    <p:sldId id="1012" r:id="rId32"/>
    <p:sldId id="993" r:id="rId33"/>
    <p:sldId id="1000" r:id="rId34"/>
    <p:sldId id="1001" r:id="rId35"/>
    <p:sldId id="1002" r:id="rId36"/>
    <p:sldId id="914" r:id="rId37"/>
    <p:sldId id="994" r:id="rId38"/>
    <p:sldId id="1004" r:id="rId39"/>
    <p:sldId id="1005" r:id="rId40"/>
    <p:sldId id="917" r:id="rId41"/>
    <p:sldId id="1006" r:id="rId42"/>
    <p:sldId id="919" r:id="rId43"/>
    <p:sldId id="920" r:id="rId44"/>
    <p:sldId id="1007" r:id="rId45"/>
    <p:sldId id="1009" r:id="rId46"/>
    <p:sldId id="921" r:id="rId47"/>
    <p:sldId id="922" r:id="rId48"/>
    <p:sldId id="946" r:id="rId49"/>
    <p:sldId id="923" r:id="rId50"/>
    <p:sldId id="924" r:id="rId51"/>
    <p:sldId id="1008" r:id="rId52"/>
    <p:sldId id="926" r:id="rId53"/>
    <p:sldId id="927" r:id="rId54"/>
    <p:sldId id="998" r:id="rId55"/>
    <p:sldId id="1010" r:id="rId56"/>
    <p:sldId id="930" r:id="rId57"/>
    <p:sldId id="835" r:id="rId58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713" autoAdjust="0"/>
    <p:restoredTop sz="75202" autoAdjust="0"/>
  </p:normalViewPr>
  <p:slideViewPr>
    <p:cSldViewPr>
      <p:cViewPr>
        <p:scale>
          <a:sx n="100" d="100"/>
          <a:sy n="100" d="100"/>
        </p:scale>
        <p:origin x="728" y="7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handoutMaster" Target="handoutMasters/handoutMaster1.xml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eg>
</file>

<file path=ppt/media/image5.jpe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7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39497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8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163703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522" name="Rectangle 9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3593648-B6B4-48DF-B44C-E3693731EC71}" type="slidenum">
              <a:rPr lang="en-GB" smtClean="0"/>
              <a:pPr defTabSz="963613"/>
              <a:t>19</a:t>
            </a:fld>
            <a:endParaRPr lang="en-GB" smtClean="0"/>
          </a:p>
        </p:txBody>
      </p:sp>
      <p:sp>
        <p:nvSpPr>
          <p:cNvPr id="1075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075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8350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70332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914326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753637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54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937277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  <a:endParaRPr lang="en-US" sz="32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Part 1: MapReduce Algorithm </a:t>
            </a:r>
            <a:r>
              <a:rPr lang="en-US" sz="2600" b="0" smtClean="0">
                <a:solidFill>
                  <a:schemeClr val="bg2"/>
                </a:solidFill>
                <a:latin typeface="Gill Sans"/>
                <a:cs typeface="Gill Sans"/>
              </a:rPr>
              <a:t>Design (4/4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)</a:t>
            </a:r>
            <a:endParaRPr lang="en-US" sz="26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451/651 431/631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January 16, 2018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/bigdata-2018w/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7150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But</a:t>
            </a:r>
            <a:r>
              <a:rPr lang="mr-IN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428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You have limited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control over data and execution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flow!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809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All algorithms must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be expressed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 m, r, c, p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172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You don’t know: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553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Where mappers and reducers run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a mapper or reducer begins or finishes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input a particular mapper is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Which intermediate key a particular reducer is processing</a:t>
            </a:r>
          </a:p>
        </p:txBody>
      </p:sp>
    </p:spTree>
    <p:extLst>
      <p:ext uri="{BB962C8B-B14F-4D97-AF65-F5344CB8AC3E}">
        <p14:creationId xmlns:p14="http://schemas.microsoft.com/office/powerpoint/2010/main" val="357126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Tools 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Define custom sort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4092559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Two Practical Tips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object creation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(Relatively) costly operation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Garbage collection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333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Avoid buffering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7146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Limited heap size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Works for small datasets, but won’t scale!</a:t>
            </a:r>
          </a:p>
        </p:txBody>
      </p:sp>
    </p:spTree>
    <p:extLst>
      <p:ext uri="{BB962C8B-B14F-4D97-AF65-F5344CB8AC3E}">
        <p14:creationId xmlns:p14="http://schemas.microsoft.com/office/powerpoint/2010/main" val="855584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Importance of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Ideal scaling characteristics: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data, twice the running time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Twice the resources, half the running time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can’t we achieve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Synchronization requires communication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Communication kills performance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Thus… avoid communication!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 intermediate data via local aggregation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Combiners can help</a:t>
            </a:r>
          </a:p>
        </p:txBody>
      </p:sp>
    </p:spTree>
    <p:extLst>
      <p:ext uri="{BB962C8B-B14F-4D97-AF65-F5344CB8AC3E}">
        <p14:creationId xmlns:p14="http://schemas.microsoft.com/office/powerpoint/2010/main" val="10579326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752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514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8194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5029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724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352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362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971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5527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4569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4203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2679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9624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4765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3718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6385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61722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30099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2385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4671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50716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62001" y="32867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86596" y="52578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679940" y="21336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605105" y="18288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4765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7813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8956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9624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590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Distributed Group By in MapReduce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496212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6" grpId="0" animBg="1"/>
      <p:bldP spid="8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What’s the impact of combiners?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403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map(key: Long, value: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(word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emit(word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values)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083660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Word Count: Mapper Histogram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982212"/>
            <a:ext cx="7086600" cy="3046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Long,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Map()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(word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counts(word)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((k, v) &lt;- counts)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emit(k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v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5312541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 (on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Altiscale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08552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9" grpId="0"/>
      <p:bldP spid="10" grpId="0"/>
      <p:bldP spid="12" grpId="0"/>
      <p:bldP spid="13" grpId="0"/>
      <p:bldP spid="15" grpId="0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30480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Can we do even better?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2458532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group values by key</a:t>
            </a:r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sp>
        <p:nvSpPr>
          <p:cNvPr id="305" name="TextBox 304"/>
          <p:cNvSpPr txBox="1"/>
          <p:nvPr/>
        </p:nvSpPr>
        <p:spPr>
          <a:xfrm>
            <a:off x="6629400" y="632460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indent="-114300"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* Important detail: reducers process keys in sorted order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06" name="TextBox 305"/>
          <p:cNvSpPr txBox="1"/>
          <p:nvPr/>
        </p:nvSpPr>
        <p:spPr>
          <a:xfrm>
            <a:off x="5988844" y="5043337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19" name="TextBox 318"/>
          <p:cNvSpPr txBox="1"/>
          <p:nvPr/>
        </p:nvSpPr>
        <p:spPr>
          <a:xfrm>
            <a:off x="4688045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20" name="TextBox 319"/>
          <p:cNvSpPr txBox="1"/>
          <p:nvPr/>
        </p:nvSpPr>
        <p:spPr>
          <a:xfrm>
            <a:off x="3321844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21" name="TextBox 320"/>
          <p:cNvSpPr txBox="1">
            <a:spLocks noChangeArrowheads="1"/>
          </p:cNvSpPr>
          <p:nvPr/>
        </p:nvSpPr>
        <p:spPr bwMode="auto">
          <a:xfrm>
            <a:off x="6613402" y="5193010"/>
            <a:ext cx="21336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Logical view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0971707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(The Scream)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187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</a:t>
              </a:r>
              <a:r>
                <a:rPr lang="en-US" sz="2000" b="0" kern="0" dirty="0" smtClean="0">
                  <a:solidFill>
                    <a:srgbClr val="0070C0"/>
                  </a:solidFill>
                  <a:latin typeface="Gill Sans"/>
                  <a:cs typeface="Gill Sans"/>
                </a:rPr>
                <a:t>start </a:t>
              </a: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cleanup(</a:t>
              </a:r>
              <a:r>
                <a:rPr lang="en-US" b="0" kern="0" dirty="0" err="1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context)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59514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roup 61"/>
          <p:cNvGrpSpPr/>
          <p:nvPr/>
        </p:nvGrpSpPr>
        <p:grpSpPr>
          <a:xfrm>
            <a:off x="1066800" y="1905000"/>
            <a:ext cx="2057401" cy="3886200"/>
            <a:chOff x="1143000" y="1676400"/>
            <a:chExt cx="2057401" cy="3886200"/>
          </a:xfrm>
        </p:grpSpPr>
        <p:sp>
          <p:nvSpPr>
            <p:cNvPr id="7" name="Rounded Rectangle 6"/>
            <p:cNvSpPr/>
            <p:nvPr/>
          </p:nvSpPr>
          <p:spPr bwMode="auto">
            <a:xfrm>
              <a:off x="11430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11430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Mapper object</a:t>
              </a:r>
              <a:endParaRPr lang="en-US" sz="20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0" name="Rounded Rectangle 9"/>
          <p:cNvSpPr/>
          <p:nvPr/>
        </p:nvSpPr>
        <p:spPr bwMode="auto">
          <a:xfrm>
            <a:off x="1295400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11" name="Rounded Rectangle 10"/>
          <p:cNvSpPr/>
          <p:nvPr/>
        </p:nvSpPr>
        <p:spPr bwMode="auto">
          <a:xfrm>
            <a:off x="1295400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</a:t>
            </a:r>
          </a:p>
        </p:txBody>
      </p:sp>
      <p:sp>
        <p:nvSpPr>
          <p:cNvPr id="12" name="Rounded Rectangle 11"/>
          <p:cNvSpPr/>
          <p:nvPr/>
        </p:nvSpPr>
        <p:spPr bwMode="auto">
          <a:xfrm>
            <a:off x="1295400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cleanup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600200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17" name="Straight Arrow Connector 16"/>
          <p:cNvCxnSpPr/>
          <p:nvPr/>
        </p:nvCxnSpPr>
        <p:spPr bwMode="auto">
          <a:xfrm rot="10800000">
            <a:off x="3124200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657600" y="2328446"/>
            <a:ext cx="19812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one object per task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63" name="Group 62"/>
          <p:cNvGrpSpPr/>
          <p:nvPr/>
        </p:nvGrpSpPr>
        <p:grpSpPr>
          <a:xfrm>
            <a:off x="6172199" y="1905000"/>
            <a:ext cx="2057401" cy="3886200"/>
            <a:chOff x="6019800" y="1676400"/>
            <a:chExt cx="2057401" cy="3886200"/>
          </a:xfrm>
        </p:grpSpPr>
        <p:sp>
          <p:nvSpPr>
            <p:cNvPr id="20" name="Rounded Rectangle 19"/>
            <p:cNvSpPr/>
            <p:nvPr/>
          </p:nvSpPr>
          <p:spPr bwMode="auto">
            <a:xfrm>
              <a:off x="6019800" y="1676400"/>
              <a:ext cx="2057400" cy="38862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6019801" y="1828800"/>
              <a:ext cx="2057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Reducer object</a:t>
              </a:r>
              <a:endParaRPr lang="en-US" sz="20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22" name="Rounded Rectangle 21"/>
          <p:cNvSpPr/>
          <p:nvPr/>
        </p:nvSpPr>
        <p:spPr bwMode="auto">
          <a:xfrm>
            <a:off x="6400799" y="31242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23" name="Rounded Rectangle 22"/>
          <p:cNvSpPr/>
          <p:nvPr/>
        </p:nvSpPr>
        <p:spPr bwMode="auto">
          <a:xfrm>
            <a:off x="6400799" y="3733800"/>
            <a:ext cx="1600200" cy="1066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</a:t>
            </a:r>
          </a:p>
        </p:txBody>
      </p:sp>
      <p:sp>
        <p:nvSpPr>
          <p:cNvPr id="24" name="Rounded Rectangle 23"/>
          <p:cNvSpPr/>
          <p:nvPr/>
        </p:nvSpPr>
        <p:spPr bwMode="auto">
          <a:xfrm>
            <a:off x="6400799" y="4953000"/>
            <a:ext cx="16002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close</a:t>
            </a:r>
          </a:p>
        </p:txBody>
      </p:sp>
      <p:sp>
        <p:nvSpPr>
          <p:cNvPr id="25" name="Rectangle 24"/>
          <p:cNvSpPr/>
          <p:nvPr/>
        </p:nvSpPr>
        <p:spPr bwMode="auto">
          <a:xfrm>
            <a:off x="6705599" y="2590800"/>
            <a:ext cx="9906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state</a:t>
            </a:r>
          </a:p>
        </p:txBody>
      </p:sp>
      <p:cxnSp>
        <p:nvCxnSpPr>
          <p:cNvPr id="26" name="Straight Arrow Connector 25"/>
          <p:cNvCxnSpPr/>
          <p:nvPr/>
        </p:nvCxnSpPr>
        <p:spPr bwMode="auto">
          <a:xfrm flipV="1">
            <a:off x="5638799" y="2514600"/>
            <a:ext cx="533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0800000">
            <a:off x="2895601" y="3934599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3541207" y="3733800"/>
            <a:ext cx="16403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one call per input </a:t>
            </a:r>
            <a:b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key-value pair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495800" y="4368224"/>
            <a:ext cx="157457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one call per </a:t>
            </a:r>
            <a:b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key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2" name="Straight Arrow Connector 31"/>
          <p:cNvCxnSpPr/>
          <p:nvPr/>
        </p:nvCxnSpPr>
        <p:spPr bwMode="auto">
          <a:xfrm rot="10800000" flipH="1">
            <a:off x="5791199" y="4570411"/>
            <a:ext cx="609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10" idx="3"/>
          </p:cNvCxnSpPr>
          <p:nvPr/>
        </p:nvCxnSpPr>
        <p:spPr bwMode="auto">
          <a:xfrm rot="10800000">
            <a:off x="2895601" y="3352800"/>
            <a:ext cx="762001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3200400"/>
            <a:ext cx="20056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API initialization hook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5" name="Straight Arrow Connector 34"/>
          <p:cNvCxnSpPr>
            <a:endCxn id="22" idx="1"/>
          </p:cNvCxnSpPr>
          <p:nvPr/>
        </p:nvCxnSpPr>
        <p:spPr bwMode="auto">
          <a:xfrm flipV="1">
            <a:off x="5638800" y="3352800"/>
            <a:ext cx="761999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 bwMode="auto">
          <a:xfrm rot="10800000">
            <a:off x="2895602" y="5181600"/>
            <a:ext cx="914398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3810000" y="5029200"/>
            <a:ext cx="16466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API cleanup hook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0" name="Straight Arrow Connector 39"/>
          <p:cNvCxnSpPr/>
          <p:nvPr/>
        </p:nvCxnSpPr>
        <p:spPr bwMode="auto">
          <a:xfrm>
            <a:off x="5486399" y="5181600"/>
            <a:ext cx="9144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Curved Connector 47"/>
          <p:cNvCxnSpPr>
            <a:stCxn id="11" idx="1"/>
            <a:endCxn id="15" idx="1"/>
          </p:cNvCxnSpPr>
          <p:nvPr/>
        </p:nvCxnSpPr>
        <p:spPr bwMode="auto">
          <a:xfrm rot="10800000" flipH="1">
            <a:off x="1295400" y="2743200"/>
            <a:ext cx="304800" cy="1524000"/>
          </a:xfrm>
          <a:prstGeom prst="curvedConnector3">
            <a:avLst>
              <a:gd name="adj1" fmla="val -43235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Curved Connector 54"/>
          <p:cNvCxnSpPr>
            <a:stCxn id="23" idx="3"/>
            <a:endCxn id="25" idx="3"/>
          </p:cNvCxnSpPr>
          <p:nvPr/>
        </p:nvCxnSpPr>
        <p:spPr bwMode="auto">
          <a:xfrm flipH="1" flipV="1">
            <a:off x="7696199" y="2743200"/>
            <a:ext cx="304800" cy="1524000"/>
          </a:xfrm>
          <a:prstGeom prst="curvedConnector3">
            <a:avLst>
              <a:gd name="adj1" fmla="val -39706"/>
            </a:avLst>
          </a:prstGeom>
          <a:ln>
            <a:prstDash val="dash"/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</a:t>
            </a:r>
          </a:p>
        </p:txBody>
      </p:sp>
    </p:spTree>
    <p:extLst>
      <p:ext uri="{BB962C8B-B14F-4D97-AF65-F5344CB8AC3E}">
        <p14:creationId xmlns:p14="http://schemas.microsoft.com/office/powerpoint/2010/main" val="1076514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8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5" grpId="0" animBg="1"/>
      <p:bldP spid="19" grpId="0"/>
      <p:bldP spid="22" grpId="0" animBg="1"/>
      <p:bldP spid="23" grpId="0" animBg="1"/>
      <p:bldP spid="24" grpId="0" animBg="1"/>
      <p:bldP spid="25" grpId="0" animBg="1"/>
      <p:bldP spid="28" grpId="0"/>
      <p:bldP spid="30" grpId="0"/>
      <p:bldP spid="34" grpId="0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Pseudo-Code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752600" y="2040791"/>
            <a:ext cx="5638800" cy="329320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class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Mapper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setup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() = </a:t>
            </a:r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map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key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Long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</a:t>
            </a:r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) 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mr-IN" b="0" dirty="0" err="1">
                <a:solidFill>
                  <a:srgbClr val="000000"/>
                </a:solidFill>
                <a:latin typeface="Andale Mono"/>
                <a:cs typeface="Andale Mono"/>
              </a:rPr>
              <a:t>cleanup</a:t>
            </a:r>
            <a:r>
              <a:rPr lang="mr-IN" b="0" dirty="0">
                <a:solidFill>
                  <a:srgbClr val="000000"/>
                </a:solidFill>
                <a:latin typeface="Andale Mono"/>
                <a:cs typeface="Andale Mono"/>
              </a:rPr>
              <a:t>() = </a:t>
            </a:r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...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mr-IN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1160675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Map()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(word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counts(word)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((k, v) &lt;- counts)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emit(k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v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 rot="20273313">
            <a:off x="4807279" y="2869298"/>
            <a:ext cx="4071397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preserve state across</a:t>
            </a:r>
            <a:b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</a:b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input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key-value pairs!</a:t>
            </a: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Word Count: Preserving State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58674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combiners still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 needed?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370909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Design Pattern for Local Aggregation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“In-mapper combining”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Fold the functionality of the combiner into the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mapper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by preserving state across multiple map calls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B05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Speed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Why is this faster than actual combiners?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73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854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Explicit memory management required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Potential for order-dependent bugs</a:t>
            </a:r>
          </a:p>
        </p:txBody>
      </p:sp>
    </p:spTree>
    <p:extLst>
      <p:ext uri="{BB962C8B-B14F-4D97-AF65-F5344CB8AC3E}">
        <p14:creationId xmlns:p14="http://schemas.microsoft.com/office/powerpoint/2010/main" val="17696446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0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4478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4478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Histogram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Word count on 10% sample of Wikipedia (on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Altiscale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4478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IMC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338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37338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~140s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~80s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7150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246m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7150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203m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7150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5.5m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3505200" y="25908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Running Time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562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# Pairs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002946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4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Combiner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Combiners and reducers share same method signature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Sometimes, reducers can serve as combiners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Often, not…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219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Remember: combiner are optional optimizations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0051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Should not affect algorithm correctness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May be run 0, 1, or multiple times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329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Example: find average of integers associated with the same key</a:t>
            </a:r>
          </a:p>
        </p:txBody>
      </p:sp>
    </p:spTree>
    <p:extLst>
      <p:ext uri="{BB962C8B-B14F-4D97-AF65-F5344CB8AC3E}">
        <p14:creationId xmlns:p14="http://schemas.microsoft.com/office/powerpoint/2010/main" val="1915815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1" y="60960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can’t we use reducer as combiner</a:t>
            </a:r>
            <a:r>
              <a:rPr kumimoji="0" lang="en-US" sz="2400" b="0" i="0" u="none" strike="noStrike" kern="0" cap="none" spc="0" normalizeH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1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value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5852363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Combiner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((s, c)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5486400" y="6019800"/>
            <a:ext cx="317106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Why doesn’t this work?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493257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(value,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Combiner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[Pair])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((s, c)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[Pair])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((s, c)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6934200" y="6019800"/>
            <a:ext cx="95731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Fixed?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34346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268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929348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sums = new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Map()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counts = new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Map()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sums(key)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counts(key)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cleanup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(key &lt;-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counts.keys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(sums(key), counts(key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5181600" y="6019800"/>
            <a:ext cx="3655168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Are </a:t>
            </a:r>
            <a:r>
              <a:rPr kumimoji="0" 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combiners still needed?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317637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Performance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3264273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V1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14400" y="37961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V3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200m integers across three char keys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914400" y="4329584"/>
            <a:ext cx="2667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V4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667000" y="326427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667000" y="3796183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667000" y="4328094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~60s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648200" y="3267249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48200" y="379916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~120s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48200" y="433107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~90s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4384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Java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419600" y="25908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Scala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4660900" y="4862982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~70s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867400" y="4338935"/>
            <a:ext cx="2438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(default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HashMap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867400" y="4862982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(optimized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HashMap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25852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API*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295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Mapper&lt;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0" y="1771710"/>
            <a:ext cx="9144000" cy="666690"/>
            <a:chOff x="0" y="2891135"/>
            <a:chExt cx="9144000" cy="666690"/>
          </a:xfrm>
        </p:grpSpPr>
        <p:sp>
          <p:nvSpPr>
            <p:cNvPr id="7" name="TextBox 6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</a:t>
              </a:r>
              <a:r>
                <a:rPr lang="en-US" sz="2000" b="0" kern="0" dirty="0" smtClean="0">
                  <a:solidFill>
                    <a:srgbClr val="0070C0"/>
                  </a:solidFill>
                  <a:latin typeface="Gill Sans"/>
                  <a:cs typeface="Gill Sans"/>
                </a:rPr>
                <a:t>start </a:t>
              </a: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of the task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0" y="2391250"/>
            <a:ext cx="9144000" cy="656750"/>
            <a:chOff x="0" y="2891135"/>
            <a:chExt cx="9144000" cy="656750"/>
          </a:xfrm>
        </p:grpSpPr>
        <p:sp>
          <p:nvSpPr>
            <p:cNvPr id="20" name="TextBox 19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key/value pair in the input split</a:t>
              </a:r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map(K</a:t>
              </a:r>
              <a:r>
                <a:rPr lang="en-US" b="0" kern="0" baseline="-2500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V</a:t>
              </a:r>
              <a:r>
                <a:rPr lang="en-US" b="0" kern="0" baseline="-2500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value, </a:t>
              </a:r>
              <a:r>
                <a:rPr lang="en-US" b="0" kern="0" dirty="0" err="1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3024425"/>
            <a:ext cx="9144000" cy="633175"/>
            <a:chOff x="0" y="2891135"/>
            <a:chExt cx="9144000" cy="633175"/>
          </a:xfrm>
        </p:grpSpPr>
        <p:sp>
          <p:nvSpPr>
            <p:cNvPr id="23" name="TextBox 22"/>
            <p:cNvSpPr txBox="1"/>
            <p:nvPr/>
          </p:nvSpPr>
          <p:spPr>
            <a:xfrm>
              <a:off x="0" y="312420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cleanup(</a:t>
              </a:r>
              <a:r>
                <a:rPr lang="en-US" b="0" kern="0" dirty="0" err="1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Mapper.Context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context)</a:t>
              </a:r>
            </a:p>
          </p:txBody>
        </p:sp>
      </p:grp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5172740" y="6519446"/>
            <a:ext cx="3971260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*Note that there are two versions of the API!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Reducer&lt;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&gt;/Combiner&lt;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in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,K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,V</a:t>
            </a:r>
            <a:r>
              <a:rPr lang="en-US" sz="2000" b="0" kern="0" baseline="-25000" dirty="0" err="1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out</a:t>
            </a:r>
            <a:r>
              <a:rPr lang="en-US" sz="20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&gt;</a:t>
            </a:r>
          </a:p>
        </p:txBody>
      </p:sp>
      <p:grpSp>
        <p:nvGrpSpPr>
          <p:cNvPr id="57" name="Group 56"/>
          <p:cNvGrpSpPr/>
          <p:nvPr/>
        </p:nvGrpSpPr>
        <p:grpSpPr>
          <a:xfrm>
            <a:off x="0" y="4362510"/>
            <a:ext cx="9144000" cy="666690"/>
            <a:chOff x="0" y="2891135"/>
            <a:chExt cx="9144000" cy="666690"/>
          </a:xfrm>
        </p:grpSpPr>
        <p:sp>
          <p:nvSpPr>
            <p:cNvPr id="58" name="TextBox 57"/>
            <p:cNvSpPr txBox="1"/>
            <p:nvPr/>
          </p:nvSpPr>
          <p:spPr>
            <a:xfrm>
              <a:off x="0" y="315771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start of the task</a:t>
              </a: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setup(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0" y="4982050"/>
            <a:ext cx="9144000" cy="656750"/>
            <a:chOff x="0" y="2891135"/>
            <a:chExt cx="9144000" cy="656750"/>
          </a:xfrm>
        </p:grpSpPr>
        <p:sp>
          <p:nvSpPr>
            <p:cNvPr id="61" name="TextBox 60"/>
            <p:cNvSpPr txBox="1"/>
            <p:nvPr/>
          </p:nvSpPr>
          <p:spPr>
            <a:xfrm>
              <a:off x="0" y="3147775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for each key</a:t>
              </a: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reduce(K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key,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Iterable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&lt;V</a:t>
              </a:r>
              <a:r>
                <a:rPr lang="en-US" b="0" kern="0" baseline="-2500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in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&gt; values, 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</a:t>
              </a:r>
              <a:r>
                <a:rPr lang="en-US" b="0" kern="0" dirty="0" smtClean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context)</a:t>
              </a:r>
              <a:endParaRPr lang="en-US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endParaRP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0" y="5596115"/>
            <a:ext cx="9144000" cy="652285"/>
            <a:chOff x="0" y="2891135"/>
            <a:chExt cx="9144000" cy="652285"/>
          </a:xfrm>
        </p:grpSpPr>
        <p:sp>
          <p:nvSpPr>
            <p:cNvPr id="64" name="TextBox 63"/>
            <p:cNvSpPr txBox="1"/>
            <p:nvPr/>
          </p:nvSpPr>
          <p:spPr>
            <a:xfrm>
              <a:off x="0" y="3143310"/>
              <a:ext cx="91440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sz="2000" b="0" kern="0" dirty="0">
                  <a:solidFill>
                    <a:srgbClr val="0070C0"/>
                  </a:solidFill>
                  <a:latin typeface="Gill Sans"/>
                  <a:cs typeface="Gill Sans"/>
                </a:rPr>
                <a:t>Called once at the end of the task</a:t>
              </a: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0" y="2891135"/>
              <a:ext cx="91440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defRPr/>
              </a:pP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void cleanup(</a:t>
              </a:r>
              <a:r>
                <a:rPr lang="en-US" b="0" kern="0" dirty="0" err="1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Reducer.Context</a:t>
              </a:r>
              <a:r>
                <a:rPr lang="en-US" b="0" kern="0" dirty="0">
                  <a:solidFill>
                    <a:srgbClr val="000000"/>
                  </a:solidFill>
                  <a:latin typeface="Andale Mono" charset="0"/>
                  <a:ea typeface="Andale Mono" charset="0"/>
                  <a:cs typeface="Andale Mono" charset="0"/>
                </a:rPr>
                <a:t> context)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7371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Algorithm Design: Running Example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 = N x N matrix (N = vocabulary size)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ij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: number of times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i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co-occur in some context </a:t>
            </a:r>
            <a:b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</a:b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(for concreteness, let’s say context =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sentence)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Why?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98746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Distributional profiles as a way of measuring semantic distance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Semantic distance useful for many language processing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tasks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Applications in lots of other domains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7533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MapReduce: Large Counting Problems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1781651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Term co-occurrence matrix for a text collection</a:t>
            </a:r>
            <a:b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= specific instance of a large counting problem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43651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event space (number of terms)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 large number of observations (the collection itself)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Goal: keep track of interesting statistics about the events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864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Basic approach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245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Mappers generate partial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Reducers aggregate partial counts</a:t>
            </a:r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5786735"/>
            <a:ext cx="9143999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How do we aggregate partial counts efficiently?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72537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10" grpId="0"/>
      <p:bldP spid="11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First Try: “Pairs”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all pairs, emit (a, b) → count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sum up counts associated with these pairs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Use combiners!</a:t>
            </a:r>
          </a:p>
        </p:txBody>
      </p:sp>
    </p:spTree>
    <p:extLst>
      <p:ext uri="{BB962C8B-B14F-4D97-AF65-F5344CB8AC3E}">
        <p14:creationId xmlns:p14="http://schemas.microsoft.com/office/powerpoint/2010/main" val="1593647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2" grpId="0"/>
      <p:bldP spid="14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143000" y="1600200"/>
            <a:ext cx="7086600" cy="45243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(u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 &lt;- neighbors(u))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emit((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u, v),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Pair,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value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3138590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Pairs: Pseudo-Code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304800" y="2867561"/>
            <a:ext cx="86868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Partitioner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getPartition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(key: Pair,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return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key.left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%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numTasks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1" y="1066800"/>
            <a:ext cx="9144000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One more thing</a:t>
            </a:r>
            <a:r>
              <a:rPr kumimoji="0" lang="mr-IN" sz="2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Gill Sans"/>
                <a:cs typeface="Gill Sans"/>
              </a:rPr>
              <a:t>…</a:t>
            </a:r>
            <a:endParaRPr kumimoji="0" lang="en-US" sz="20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462584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4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“Pairs”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Easy to implement, easy to understand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pairs to sort and shuffle around (upper bound?)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Not many opportunities for combiners to work</a:t>
            </a:r>
          </a:p>
        </p:txBody>
      </p:sp>
    </p:spTree>
    <p:extLst>
      <p:ext uri="{BB962C8B-B14F-4D97-AF65-F5344CB8AC3E}">
        <p14:creationId xmlns:p14="http://schemas.microsoft.com/office/powerpoint/2010/main" val="7483620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Another Try: “Stripes”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1295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Idea: group together pairs into an associative array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mapper takes a sentence: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729335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 all co-occurring term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each term, emit a → { b: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c: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c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d: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… }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2286000" y="1752600"/>
            <a:ext cx="1274762" cy="14779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</a:rPr>
              <a:t>(a, b) → 1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c) → 2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d) → 5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e) → 3 </a:t>
            </a:r>
          </a:p>
          <a:p>
            <a:r>
              <a:rPr lang="en-US" sz="1800" b="0" dirty="0">
                <a:solidFill>
                  <a:schemeClr val="bg1"/>
                </a:solidFill>
              </a:rPr>
              <a:t>(a, f) → 2 </a:t>
            </a:r>
          </a:p>
        </p:txBody>
      </p:sp>
      <p:sp>
        <p:nvSpPr>
          <p:cNvPr id="9" name="TextBox 4"/>
          <p:cNvSpPr txBox="1">
            <a:spLocks noChangeArrowheads="1"/>
          </p:cNvSpPr>
          <p:nvPr/>
        </p:nvSpPr>
        <p:spPr bwMode="auto">
          <a:xfrm>
            <a:off x="3886200" y="22860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643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Reducers perform element-wise sum of associative arrays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590800" y="5172075"/>
            <a:ext cx="3886200" cy="923925"/>
            <a:chOff x="1447800" y="4953000"/>
            <a:chExt cx="3886200" cy="923925"/>
          </a:xfrm>
        </p:grpSpPr>
        <p:sp>
          <p:nvSpPr>
            <p:cNvPr id="15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16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7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  <p:sp>
        <p:nvSpPr>
          <p:cNvPr id="18" name="TextBox 17"/>
          <p:cNvSpPr txBox="1">
            <a:spLocks noChangeArrowheads="1"/>
          </p:cNvSpPr>
          <p:nvPr/>
        </p:nvSpPr>
        <p:spPr bwMode="auto">
          <a:xfrm rot="21222192">
            <a:off x="4117426" y="5827805"/>
            <a:ext cx="4874953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Gill Sans"/>
                <a:cs typeface="Gill Sans"/>
              </a:rPr>
              <a:t>Key idea: cleverly-constructed data structure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0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brings together partial results</a:t>
            </a:r>
            <a:endParaRPr kumimoji="0" lang="en-US" sz="1800" b="0" i="0" u="none" strike="noStrike" kern="0" cap="none" spc="0" normalizeH="0" baseline="0" noProof="0" dirty="0" smtClean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982806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3" grpId="0"/>
      <p:bldP spid="8" grpId="0"/>
      <p:bldP spid="9" grpId="0"/>
      <p:bldP spid="12" grpId="0"/>
      <p:bldP spid="1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438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Perfect </a:t>
            </a:r>
            <a:r>
              <a:rPr lang="en-US" sz="36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endParaRPr lang="en-US" sz="36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5209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the point?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120825"/>
            <a:ext cx="9144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More details: Lee et al. The </a:t>
            </a: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Unified Logging Infrastructure for Data Analytics at </a:t>
            </a:r>
            <a:r>
              <a:rPr lang="en-US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Twitter.</a:t>
            </a:r>
          </a:p>
          <a:p>
            <a:pPr algn="ctr">
              <a:defRPr/>
            </a:pPr>
            <a:r>
              <a:rPr lang="en-US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PVLDB, </a:t>
            </a:r>
            <a:r>
              <a:rPr lang="en-US" b="0" kern="0" dirty="0">
                <a:solidFill>
                  <a:srgbClr val="000000"/>
                </a:solidFill>
                <a:latin typeface="Gill Sans"/>
                <a:cs typeface="Gill Sans"/>
              </a:rPr>
              <a:t>5(12):1771-1780, 2012.</a:t>
            </a:r>
          </a:p>
        </p:txBody>
      </p:sp>
    </p:spTree>
    <p:extLst>
      <p:ext uri="{BB962C8B-B14F-4D97-AF65-F5344CB8AC3E}">
        <p14:creationId xmlns:p14="http://schemas.microsoft.com/office/powerpoint/2010/main" val="4916811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Stripes: Pseudo-Code</a:t>
            </a:r>
          </a:p>
        </p:txBody>
      </p:sp>
      <p:sp>
        <p:nvSpPr>
          <p:cNvPr id="6" name="Text Box 4"/>
          <p:cNvSpPr txBox="1">
            <a:spLocks noChangeArrowheads="1"/>
          </p:cNvSpPr>
          <p:nvPr/>
        </p:nvSpPr>
        <p:spPr bwMode="auto">
          <a:xfrm>
            <a:off x="1143000" y="1371600"/>
            <a:ext cx="708660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(u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Map()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 &lt;- neighbors(u))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map(v)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emit(u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Map()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4343400" y="3124200"/>
            <a:ext cx="3313113" cy="369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>
                <a:solidFill>
                  <a:schemeClr val="bg1"/>
                </a:solidFill>
              </a:rPr>
              <a:t>a → { b: 1, c: 2, d: 5, e: 3, f: 2 }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330700" y="5175666"/>
            <a:ext cx="3886200" cy="923925"/>
            <a:chOff x="1447800" y="4953000"/>
            <a:chExt cx="3886200" cy="923925"/>
          </a:xfrm>
        </p:grpSpPr>
        <p:sp>
          <p:nvSpPr>
            <p:cNvPr id="8" name="TextBox 5"/>
            <p:cNvSpPr txBox="1">
              <a:spLocks noChangeArrowheads="1"/>
            </p:cNvSpPr>
            <p:nvPr/>
          </p:nvSpPr>
          <p:spPr bwMode="auto">
            <a:xfrm>
              <a:off x="1905000" y="4953000"/>
              <a:ext cx="3313113" cy="9239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800" b="0" dirty="0">
                  <a:solidFill>
                    <a:schemeClr val="bg1"/>
                  </a:solidFill>
                </a:rPr>
                <a:t>a → { b: 1,         d: 5, e: 3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1, c: 2, d: 2,         f: 2 }</a:t>
              </a:r>
            </a:p>
            <a:p>
              <a:r>
                <a:rPr lang="en-US" sz="1800" b="0" dirty="0">
                  <a:solidFill>
                    <a:schemeClr val="bg1"/>
                  </a:solidFill>
                </a:rPr>
                <a:t>a → { b: 2, c: 2, d: 7, e: 3, f: 2 }</a:t>
              </a:r>
            </a:p>
          </p:txBody>
        </p:sp>
        <p:cxnSp>
          <p:nvCxnSpPr>
            <p:cNvPr id="9" name="Straight Connector 7"/>
            <p:cNvCxnSpPr>
              <a:cxnSpLocks noChangeShapeType="1"/>
            </p:cNvCxnSpPr>
            <p:nvPr/>
          </p:nvCxnSpPr>
          <p:spPr bwMode="auto">
            <a:xfrm>
              <a:off x="1524000" y="5562600"/>
              <a:ext cx="3810000" cy="1588"/>
            </a:xfrm>
            <a:prstGeom prst="line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</p:cxnSp>
        <p:sp>
          <p:nvSpPr>
            <p:cNvPr id="10" name="TextBox 9"/>
            <p:cNvSpPr txBox="1">
              <a:spLocks noChangeArrowheads="1"/>
            </p:cNvSpPr>
            <p:nvPr/>
          </p:nvSpPr>
          <p:spPr bwMode="auto">
            <a:xfrm>
              <a:off x="1447800" y="5257800"/>
              <a:ext cx="333375" cy="40005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2000">
                  <a:solidFill>
                    <a:schemeClr val="bg1"/>
                  </a:solidFill>
                </a:rPr>
                <a:t>+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09610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“Stripes” Analysis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Far less sorting and shuffling of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make better use of combiners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60646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8746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difficult to implement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Underlying object more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heavyweight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Overhead associated with data structure manipulations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Fundamental limitation in terms of size of event space</a:t>
            </a:r>
          </a:p>
        </p:txBody>
      </p:sp>
    </p:spTree>
    <p:extLst>
      <p:ext uri="{BB962C8B-B14F-4D97-AF65-F5344CB8AC3E}">
        <p14:creationId xmlns:p14="http://schemas.microsoft.com/office/powerpoint/2010/main" val="13450648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0" grpId="0"/>
      <p:bldP spid="11" grpId="0"/>
      <p:bldP spid="13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303963"/>
            <a:ext cx="5410200" cy="5540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dirty="0">
                <a:solidFill>
                  <a:schemeClr val="bg2"/>
                </a:solidFill>
              </a:rPr>
              <a:t>Cluster size:</a:t>
            </a:r>
            <a:r>
              <a:rPr lang="en-US" sz="1000" b="0" dirty="0">
                <a:solidFill>
                  <a:schemeClr val="bg2"/>
                </a:solidFill>
              </a:rPr>
              <a:t> 38 cores</a:t>
            </a:r>
          </a:p>
          <a:p>
            <a:r>
              <a:rPr lang="en-US" sz="1000" dirty="0">
                <a:solidFill>
                  <a:schemeClr val="bg2"/>
                </a:solidFill>
              </a:rPr>
              <a:t>Data Source:</a:t>
            </a:r>
            <a:r>
              <a:rPr lang="en-US" sz="1000" b="0" dirty="0">
                <a:solidFill>
                  <a:schemeClr val="bg2"/>
                </a:solidFill>
              </a:rPr>
              <a:t> Associated Press </a:t>
            </a:r>
            <a:r>
              <a:rPr lang="en-US" sz="1000" b="0" dirty="0" err="1">
                <a:solidFill>
                  <a:schemeClr val="bg2"/>
                </a:solidFill>
              </a:rPr>
              <a:t>Worldstream</a:t>
            </a:r>
            <a:r>
              <a:rPr lang="en-US" sz="1000" b="0" dirty="0">
                <a:solidFill>
                  <a:schemeClr val="bg2"/>
                </a:solidFill>
              </a:rPr>
              <a:t> (APW) of the English </a:t>
            </a:r>
            <a:r>
              <a:rPr lang="en-US" sz="1000" b="0" dirty="0" err="1">
                <a:solidFill>
                  <a:schemeClr val="bg2"/>
                </a:solidFill>
              </a:rPr>
              <a:t>Gigaword</a:t>
            </a:r>
            <a:r>
              <a:rPr lang="en-US" sz="1000" b="0" dirty="0">
                <a:solidFill>
                  <a:schemeClr val="bg2"/>
                </a:solidFill>
              </a:rPr>
              <a:t> Corpus (v3), which contains 2.27 million documents (1.8 GB compressed, 5.7 GB uncompressed)</a:t>
            </a:r>
          </a:p>
        </p:txBody>
      </p:sp>
    </p:spTree>
    <p:extLst>
      <p:ext uri="{BB962C8B-B14F-4D97-AF65-F5344CB8AC3E}">
        <p14:creationId xmlns:p14="http://schemas.microsoft.com/office/powerpoint/2010/main" val="41021021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fig-chapter3-pairs-vs-stripes-ec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" y="685801"/>
            <a:ext cx="8915401" cy="534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6816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Stripes &gt;&gt; Pairs?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CPU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vs. RAM vs. disk vs.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pairs: sorting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and shuffling data across the network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Size and complexity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 each key-value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pair: de/serialization overhead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Load imbalance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1502880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Tradeoffs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Pairs: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1336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a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lot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more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combining opportunities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aggregation at reduce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34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Stripes: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315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Generates fewer key-value pairs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opportunities for combining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Less sorting and shuffling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More complex (slower) aggregation at reduce</a:t>
            </a:r>
          </a:p>
        </p:txBody>
      </p:sp>
    </p:spTree>
    <p:extLst>
      <p:ext uri="{BB962C8B-B14F-4D97-AF65-F5344CB8AC3E}">
        <p14:creationId xmlns:p14="http://schemas.microsoft.com/office/powerpoint/2010/main" val="10368950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2616200"/>
            <a:ext cx="4889500" cy="7366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Relative Frequencies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estimate relative frequencies from counts?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57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Why do we want to do this?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415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we do this with MapReduce?</a:t>
            </a:r>
          </a:p>
        </p:txBody>
      </p:sp>
    </p:spTree>
    <p:extLst>
      <p:ext uri="{BB962C8B-B14F-4D97-AF65-F5344CB8AC3E}">
        <p14:creationId xmlns:p14="http://schemas.microsoft.com/office/powerpoint/2010/main" val="38046865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6" name="TextBox 10"/>
          <p:cNvSpPr txBox="1">
            <a:spLocks noChangeArrowheads="1"/>
          </p:cNvSpPr>
          <p:nvPr/>
        </p:nvSpPr>
        <p:spPr bwMode="auto">
          <a:xfrm>
            <a:off x="0" y="1504950"/>
            <a:ext cx="91440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2000" b="0" dirty="0">
                <a:solidFill>
                  <a:schemeClr val="bg1"/>
                </a:solidFill>
              </a:rPr>
              <a:t>a →  {b</a:t>
            </a:r>
            <a:r>
              <a:rPr lang="en-US" sz="2000" b="0" baseline="-25000" dirty="0">
                <a:solidFill>
                  <a:schemeClr val="bg1"/>
                </a:solidFill>
              </a:rPr>
              <a:t>1</a:t>
            </a:r>
            <a:r>
              <a:rPr lang="en-US" sz="2000" b="0" dirty="0">
                <a:solidFill>
                  <a:schemeClr val="bg1"/>
                </a:solidFill>
              </a:rPr>
              <a:t>:3, b</a:t>
            </a:r>
            <a:r>
              <a:rPr lang="en-US" sz="2000" b="0" baseline="-25000" dirty="0">
                <a:solidFill>
                  <a:schemeClr val="bg1"/>
                </a:solidFill>
              </a:rPr>
              <a:t>2</a:t>
            </a:r>
            <a:r>
              <a:rPr lang="en-US" sz="2000" b="0" dirty="0">
                <a:solidFill>
                  <a:schemeClr val="bg1"/>
                </a:solidFill>
              </a:rPr>
              <a:t> :12, b</a:t>
            </a:r>
            <a:r>
              <a:rPr lang="en-US" sz="2000" b="0" baseline="-25000" dirty="0">
                <a:solidFill>
                  <a:schemeClr val="bg1"/>
                </a:solidFill>
              </a:rPr>
              <a:t>3</a:t>
            </a:r>
            <a:r>
              <a:rPr lang="en-US" sz="2000" b="0" dirty="0">
                <a:solidFill>
                  <a:schemeClr val="bg1"/>
                </a:solidFill>
              </a:rPr>
              <a:t> :7, b</a:t>
            </a:r>
            <a:r>
              <a:rPr lang="en-US" sz="2000" b="0" baseline="-25000" dirty="0">
                <a:solidFill>
                  <a:schemeClr val="bg1"/>
                </a:solidFill>
              </a:rPr>
              <a:t>4</a:t>
            </a:r>
            <a:r>
              <a:rPr lang="en-US" sz="2000" b="0" dirty="0">
                <a:solidFill>
                  <a:schemeClr val="bg1"/>
                </a:solidFill>
              </a:rPr>
              <a:t> :1, … }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f(B|A): “Stripes”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Easy!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124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One pass to compute (a, *)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Another pass to directly compute f(B|A)</a:t>
            </a:r>
          </a:p>
        </p:txBody>
      </p:sp>
    </p:spTree>
    <p:extLst>
      <p:ext uri="{BB962C8B-B14F-4D97-AF65-F5344CB8AC3E}">
        <p14:creationId xmlns:p14="http://schemas.microsoft.com/office/powerpoint/2010/main" val="35713931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What’s the issue?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4384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Computing relative frequencies requires marginal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But the marginal cannot be computed until you see all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Buffering is a bad idea!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267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if we could get the marginal count to arrive at the reducer first?</a:t>
            </a:r>
          </a:p>
        </p:txBody>
      </p:sp>
    </p:spTree>
    <p:extLst>
      <p:ext uri="{BB962C8B-B14F-4D97-AF65-F5344CB8AC3E}">
        <p14:creationId xmlns:p14="http://schemas.microsoft.com/office/powerpoint/2010/main" val="250060946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1630362" y="2254984"/>
            <a:ext cx="1475084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3" name="Right Arrow 4"/>
          <p:cNvSpPr>
            <a:spLocks noChangeArrowheads="1"/>
          </p:cNvSpPr>
          <p:nvPr/>
        </p:nvSpPr>
        <p:spPr bwMode="auto">
          <a:xfrm>
            <a:off x="3916362" y="2667734"/>
            <a:ext cx="914400" cy="3810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ltGray">
          <a:xfrm>
            <a:off x="1630362" y="1829534"/>
            <a:ext cx="1369286" cy="40011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*) → 32 </a:t>
            </a:r>
          </a:p>
        </p:txBody>
      </p:sp>
      <p:sp>
        <p:nvSpPr>
          <p:cNvPr id="17415" name="TextBox 7"/>
          <p:cNvSpPr txBox="1">
            <a:spLocks noChangeArrowheads="1"/>
          </p:cNvSpPr>
          <p:nvPr/>
        </p:nvSpPr>
        <p:spPr bwMode="auto">
          <a:xfrm>
            <a:off x="5335587" y="2254984"/>
            <a:ext cx="1874231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/ 32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3230562" y="1872397"/>
            <a:ext cx="35560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Reducer holds this value in memory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239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this to work: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4620161"/>
            <a:ext cx="640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Emit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extra (a, *) for every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 mapper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sure all a’s get sent to same reducer (use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partitioner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sure (a, *) comes first (define sort order)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Hold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in reducer across different 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25456758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Algorithm Design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do you express everything in terms of m, r, c, p?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Toward “design patterns”</a:t>
            </a:r>
          </a:p>
        </p:txBody>
      </p:sp>
    </p:spTree>
    <p:extLst>
      <p:ext uri="{BB962C8B-B14F-4D97-AF65-F5344CB8AC3E}">
        <p14:creationId xmlns:p14="http://schemas.microsoft.com/office/powerpoint/2010/main" val="35039576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“Order Inversion”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Common design pattern: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14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Take advantage of sorted key order at reducer to sequence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Get the marginal counts to arrive at the reducer before the joint counts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05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Additional optimization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Apply in-memory combining pattern to accumulate marginal counts</a:t>
            </a:r>
          </a:p>
        </p:txBody>
      </p:sp>
    </p:spTree>
    <p:extLst>
      <p:ext uri="{BB962C8B-B14F-4D97-AF65-F5344CB8AC3E}">
        <p14:creationId xmlns:p14="http://schemas.microsoft.com/office/powerpoint/2010/main" val="1910910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Synchronization: Pairs vs. Stripes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063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1: turn synchronization into an ordering 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4435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Sort keys into correct order of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Partition key space so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each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receives appropriate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of partial results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multiple key-value pairs to perform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“pairs” approach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92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2: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structures that bring partial results together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73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reducer receives all the data it needs to complete the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“stripes” approach</a:t>
            </a:r>
          </a:p>
        </p:txBody>
      </p:sp>
    </p:spTree>
    <p:extLst>
      <p:ext uri="{BB962C8B-B14F-4D97-AF65-F5344CB8AC3E}">
        <p14:creationId xmlns:p14="http://schemas.microsoft.com/office/powerpoint/2010/main" val="16048552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 want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to sort value also?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594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E.g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.,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→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3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4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), (v</a:t>
            </a:r>
            <a:r>
              <a:rPr lang="mr-IN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8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mr-IN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</a:t>
            </a:r>
            <a:r>
              <a:rPr lang="mr-IN" sz="2000" b="0" kern="0" dirty="0">
                <a:solidFill>
                  <a:srgbClr val="0070C0"/>
                </a:solidFill>
                <a:latin typeface="Gill Sans"/>
                <a:cs typeface="Gill Sans"/>
              </a:rPr>
              <a:t>)…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sorts input to reducers by key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743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Values may be arbitrarily ordered</a:t>
            </a:r>
          </a:p>
        </p:txBody>
      </p:sp>
    </p:spTree>
    <p:extLst>
      <p:ext uri="{BB962C8B-B14F-4D97-AF65-F5344CB8AC3E}">
        <p14:creationId xmlns:p14="http://schemas.microsoft.com/office/powerpoint/2010/main" val="2327078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Secondary Sorting: Solutions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35533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 2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9343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“Value-to-key conversion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” 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form composite intermediate key, (k, v</a:t>
            </a:r>
            <a:r>
              <a:rPr lang="en-US" sz="2000" b="0" kern="0" baseline="-25000" dirty="0">
                <a:solidFill>
                  <a:srgbClr val="0070C0"/>
                </a:solidFill>
                <a:latin typeface="Gill Sans"/>
                <a:cs typeface="Gill Sans"/>
              </a:rPr>
              <a:t>1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Let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the execution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framework do the sorting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Preserve state across multiple key-value pairs to handle processing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Anything else we need to do?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 1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Buffer values in memory, then sort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Why is this a bad idea?</a:t>
            </a:r>
          </a:p>
        </p:txBody>
      </p:sp>
    </p:spTree>
    <p:extLst>
      <p:ext uri="{BB962C8B-B14F-4D97-AF65-F5344CB8AC3E}">
        <p14:creationId xmlns:p14="http://schemas.microsoft.com/office/powerpoint/2010/main" val="29363709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/>
      <p:bldP spid="8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Recap: Tools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for Synchronization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state in mappers and reducers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Capture dependencies across multiple keys and values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2838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Cleverly-constructed data structures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3219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Bring partial results together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714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Define custom sort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order of intermediate keys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095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Control order in which reducers process keys</a:t>
            </a:r>
          </a:p>
        </p:txBody>
      </p:sp>
    </p:spTree>
    <p:extLst>
      <p:ext uri="{BB962C8B-B14F-4D97-AF65-F5344CB8AC3E}">
        <p14:creationId xmlns:p14="http://schemas.microsoft.com/office/powerpoint/2010/main" val="1175723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Issues and Tradeoffs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Important tradeoffs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Developer code vs. framework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CPU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vs. RAM vs. disk vs.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Number of key-value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pairs: sorting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and shuffling data across the network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Size and complexity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 each key-value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pair: de/serialization overhead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Cache locality and the cost of manipulating data structures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245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Additional issues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626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Opportunities for local aggregation (combining)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Local imbalance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01841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Debugging at Scale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784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Real-world data is messy!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165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There’s no such thing as “consistent data”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Watch out for corner cases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Isolate unexpected behavior, bring local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9871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Works on small datasets, won’t scale… why?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36815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Memory management issues (buffering and object creation)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Too much intermediate data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Mangled input records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41973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BF_009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7200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209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MapReduce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006154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Programmer specifies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four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functions: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0" y="1839456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map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1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reduce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List[v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]) 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3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525256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All values with the same key are sent to the same reducer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MapReduce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393222"/>
            <a:ext cx="91440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partition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k', p) 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→ 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0 ... p-1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Often a simple hash of the key, e.g., 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hash(k') mod n</a:t>
            </a:r>
            <a:endParaRPr lang="en-US" sz="2000" b="0" kern="0" dirty="0" smtClean="0">
              <a:solidFill>
                <a:srgbClr val="000000"/>
              </a:solidFill>
              <a:latin typeface="Andale Mono" charset="0"/>
              <a:ea typeface="Andale Mono" charset="0"/>
              <a:cs typeface="Andale Mono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Divides 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up key space for parallel reduce 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operations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</a:pPr>
            <a:endParaRPr lang="en-US" sz="2000" b="0" kern="0" dirty="0">
              <a:solidFill>
                <a:srgbClr val="000000"/>
              </a:solidFill>
              <a:latin typeface="Gill Sans"/>
              <a:cs typeface="Arial" charset="0"/>
            </a:endParaRP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1800" kern="0" dirty="0">
                <a:solidFill>
                  <a:srgbClr val="FF0000"/>
                </a:solidFill>
                <a:latin typeface="Andale Mono" charset="0"/>
                <a:ea typeface="Andale Mono" charset="0"/>
                <a:cs typeface="Andale Mono" charset="0"/>
              </a:rPr>
              <a:t>combine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 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List[v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]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 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→ List[(k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, v</a:t>
            </a:r>
            <a:r>
              <a:rPr lang="en-US" sz="1800" b="0" kern="0" baseline="-25000" dirty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2</a:t>
            </a:r>
            <a:r>
              <a:rPr lang="en-US" sz="1800" b="0" kern="0" dirty="0" smtClean="0">
                <a:solidFill>
                  <a:srgbClr val="000000"/>
                </a:solidFill>
                <a:latin typeface="Andale Mono" charset="0"/>
                <a:ea typeface="Andale Mono" charset="0"/>
                <a:cs typeface="Andale Mono" charset="0"/>
              </a:rPr>
              <a:t>)]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Mini-reducers 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that run in memory after the map 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phase</a:t>
            </a:r>
          </a:p>
          <a:p>
            <a:pPr marL="742836" lvl="1" indent="-285707" algn="ctr">
              <a:lnSpc>
                <a:spcPct val="90000"/>
              </a:lnSpc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Arial" charset="0"/>
              </a:rPr>
              <a:t>Used </a:t>
            </a:r>
            <a:r>
              <a:rPr lang="en-US" sz="2000" b="0" kern="0" dirty="0">
                <a:solidFill>
                  <a:srgbClr val="000000"/>
                </a:solidFill>
                <a:latin typeface="Gill Sans"/>
                <a:cs typeface="Arial" charset="0"/>
              </a:rPr>
              <a:t>as an optimization to reduce network traffic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604510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The execution framework handles everything else…</a:t>
            </a:r>
          </a:p>
        </p:txBody>
      </p:sp>
    </p:spTree>
    <p:extLst>
      <p:ext uri="{BB962C8B-B14F-4D97-AF65-F5344CB8AC3E}">
        <p14:creationId xmlns:p14="http://schemas.microsoft.com/office/powerpoint/2010/main" val="13609917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3" name="Straight Arrow Connector 172"/>
          <p:cNvCxnSpPr>
            <a:cxnSpLocks noChangeShapeType="1"/>
          </p:cNvCxnSpPr>
          <p:nvPr/>
        </p:nvCxnSpPr>
        <p:spPr bwMode="auto">
          <a:xfrm rot="5400000">
            <a:off x="2644776" y="32131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Arrow Connector 173"/>
          <p:cNvCxnSpPr>
            <a:cxnSpLocks noChangeShapeType="1"/>
          </p:cNvCxnSpPr>
          <p:nvPr/>
        </p:nvCxnSpPr>
        <p:spPr bwMode="auto">
          <a:xfrm rot="5400000">
            <a:off x="3938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5" name="Straight Arrow Connector 174"/>
          <p:cNvCxnSpPr>
            <a:cxnSpLocks noChangeShapeType="1"/>
          </p:cNvCxnSpPr>
          <p:nvPr/>
        </p:nvCxnSpPr>
        <p:spPr bwMode="auto">
          <a:xfrm rot="5400000">
            <a:off x="52339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6" name="Straight Arrow Connector 175"/>
          <p:cNvCxnSpPr>
            <a:cxnSpLocks noChangeShapeType="1"/>
          </p:cNvCxnSpPr>
          <p:nvPr/>
        </p:nvCxnSpPr>
        <p:spPr bwMode="auto">
          <a:xfrm rot="5400000">
            <a:off x="6605588" y="32131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Rectangle 7"/>
          <p:cNvSpPr>
            <a:spLocks noChangeArrowheads="1"/>
          </p:cNvSpPr>
          <p:nvPr/>
        </p:nvSpPr>
        <p:spPr bwMode="auto">
          <a:xfrm>
            <a:off x="6324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0" name="Rectangle 4"/>
          <p:cNvSpPr>
            <a:spLocks noChangeArrowheads="1"/>
          </p:cNvSpPr>
          <p:nvPr/>
        </p:nvSpPr>
        <p:spPr bwMode="auto">
          <a:xfrm>
            <a:off x="23622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1" name="Rectangle 5"/>
          <p:cNvSpPr>
            <a:spLocks noChangeArrowheads="1"/>
          </p:cNvSpPr>
          <p:nvPr/>
        </p:nvSpPr>
        <p:spPr bwMode="auto">
          <a:xfrm>
            <a:off x="36576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172" name="Rectangle 6"/>
          <p:cNvSpPr>
            <a:spLocks noChangeArrowheads="1"/>
          </p:cNvSpPr>
          <p:nvPr/>
        </p:nvSpPr>
        <p:spPr bwMode="auto">
          <a:xfrm>
            <a:off x="4953000" y="2666999"/>
            <a:ext cx="838200" cy="4095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combine</a:t>
            </a:r>
            <a:endParaRPr lang="en-US" sz="1200" b="0" dirty="0">
              <a:solidFill>
                <a:schemeClr val="bg2"/>
              </a:solidFill>
            </a:endParaRPr>
          </a:p>
        </p:txBody>
      </p:sp>
      <p:grpSp>
        <p:nvGrpSpPr>
          <p:cNvPr id="2" name="Group 326"/>
          <p:cNvGrpSpPr/>
          <p:nvPr/>
        </p:nvGrpSpPr>
        <p:grpSpPr>
          <a:xfrm>
            <a:off x="2286000" y="3381375"/>
            <a:ext cx="996950" cy="276225"/>
            <a:chOff x="2286000" y="3381375"/>
            <a:chExt cx="996950" cy="276225"/>
          </a:xfrm>
        </p:grpSpPr>
        <p:sp>
          <p:nvSpPr>
            <p:cNvPr id="178" name="Rectangle 144"/>
            <p:cNvSpPr>
              <a:spLocks noChangeArrowheads="1"/>
            </p:cNvSpPr>
            <p:nvPr/>
          </p:nvSpPr>
          <p:spPr bwMode="auto">
            <a:xfrm>
              <a:off x="279466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79" name="TextBox 145"/>
            <p:cNvSpPr txBox="1">
              <a:spLocks noChangeArrowheads="1"/>
            </p:cNvSpPr>
            <p:nvPr/>
          </p:nvSpPr>
          <p:spPr bwMode="auto">
            <a:xfrm>
              <a:off x="278447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180" name="Rectangle 137"/>
            <p:cNvSpPr>
              <a:spLocks noChangeArrowheads="1"/>
            </p:cNvSpPr>
            <p:nvPr/>
          </p:nvSpPr>
          <p:spPr bwMode="auto">
            <a:xfrm>
              <a:off x="2296190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1" name="TextBox 138"/>
            <p:cNvSpPr txBox="1">
              <a:spLocks noChangeArrowheads="1"/>
            </p:cNvSpPr>
            <p:nvPr/>
          </p:nvSpPr>
          <p:spPr bwMode="auto">
            <a:xfrm>
              <a:off x="2286000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182" name="Rectangle 135"/>
            <p:cNvSpPr>
              <a:spLocks noChangeArrowheads="1"/>
            </p:cNvSpPr>
            <p:nvPr/>
          </p:nvSpPr>
          <p:spPr bwMode="auto">
            <a:xfrm>
              <a:off x="2524904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3" name="TextBox 136"/>
            <p:cNvSpPr txBox="1">
              <a:spLocks noChangeArrowheads="1"/>
            </p:cNvSpPr>
            <p:nvPr/>
          </p:nvSpPr>
          <p:spPr bwMode="auto">
            <a:xfrm>
              <a:off x="2514714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184" name="Rectangle 142"/>
            <p:cNvSpPr>
              <a:spLocks noChangeArrowheads="1"/>
            </p:cNvSpPr>
            <p:nvPr/>
          </p:nvSpPr>
          <p:spPr bwMode="auto">
            <a:xfrm>
              <a:off x="302337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85" name="TextBox 143"/>
            <p:cNvSpPr txBox="1">
              <a:spLocks noChangeArrowheads="1"/>
            </p:cNvSpPr>
            <p:nvPr/>
          </p:nvSpPr>
          <p:spPr bwMode="auto">
            <a:xfrm>
              <a:off x="301318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3" name="Group 325"/>
          <p:cNvGrpSpPr/>
          <p:nvPr/>
        </p:nvGrpSpPr>
        <p:grpSpPr>
          <a:xfrm>
            <a:off x="3844925" y="3381375"/>
            <a:ext cx="498475" cy="276225"/>
            <a:chOff x="3844925" y="3381375"/>
            <a:chExt cx="498475" cy="276225"/>
          </a:xfrm>
        </p:grpSpPr>
        <p:sp>
          <p:nvSpPr>
            <p:cNvPr id="187" name="Rectangle 151"/>
            <p:cNvSpPr>
              <a:spLocks noChangeArrowheads="1"/>
            </p:cNvSpPr>
            <p:nvPr/>
          </p:nvSpPr>
          <p:spPr bwMode="auto">
            <a:xfrm>
              <a:off x="3855115" y="34055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89" name="TextBox 152"/>
            <p:cNvSpPr txBox="1">
              <a:spLocks noChangeArrowheads="1"/>
            </p:cNvSpPr>
            <p:nvPr/>
          </p:nvSpPr>
          <p:spPr bwMode="auto">
            <a:xfrm>
              <a:off x="3844925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191" name="Rectangle 149"/>
            <p:cNvSpPr>
              <a:spLocks noChangeArrowheads="1"/>
            </p:cNvSpPr>
            <p:nvPr/>
          </p:nvSpPr>
          <p:spPr bwMode="auto">
            <a:xfrm>
              <a:off x="4083829" y="34055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192" name="TextBox 150"/>
            <p:cNvSpPr txBox="1">
              <a:spLocks noChangeArrowheads="1"/>
            </p:cNvSpPr>
            <p:nvPr/>
          </p:nvSpPr>
          <p:spPr bwMode="auto">
            <a:xfrm>
              <a:off x="4073639" y="33813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4" name="Group 324"/>
          <p:cNvGrpSpPr/>
          <p:nvPr/>
        </p:nvGrpSpPr>
        <p:grpSpPr>
          <a:xfrm>
            <a:off x="4876800" y="3381375"/>
            <a:ext cx="990600" cy="276225"/>
            <a:chOff x="4876800" y="3381375"/>
            <a:chExt cx="990600" cy="276225"/>
          </a:xfrm>
        </p:grpSpPr>
        <p:sp>
          <p:nvSpPr>
            <p:cNvPr id="196" name="Rectangle 165"/>
            <p:cNvSpPr>
              <a:spLocks noChangeArrowheads="1"/>
            </p:cNvSpPr>
            <p:nvPr/>
          </p:nvSpPr>
          <p:spPr bwMode="auto">
            <a:xfrm>
              <a:off x="48869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7" name="Rectangle 172"/>
            <p:cNvSpPr>
              <a:spLocks noChangeArrowheads="1"/>
            </p:cNvSpPr>
            <p:nvPr/>
          </p:nvSpPr>
          <p:spPr bwMode="auto">
            <a:xfrm>
              <a:off x="53793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198" name="TextBox 166"/>
            <p:cNvSpPr txBox="1">
              <a:spLocks noChangeArrowheads="1"/>
            </p:cNvSpPr>
            <p:nvPr/>
          </p:nvSpPr>
          <p:spPr bwMode="auto">
            <a:xfrm>
              <a:off x="48768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199" name="TextBox 173"/>
            <p:cNvSpPr txBox="1">
              <a:spLocks noChangeArrowheads="1"/>
            </p:cNvSpPr>
            <p:nvPr/>
          </p:nvSpPr>
          <p:spPr bwMode="auto">
            <a:xfrm>
              <a:off x="53691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0" name="Rectangle 163"/>
            <p:cNvSpPr>
              <a:spLocks noChangeArrowheads="1"/>
            </p:cNvSpPr>
            <p:nvPr/>
          </p:nvSpPr>
          <p:spPr bwMode="auto">
            <a:xfrm>
              <a:off x="51155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1" name="TextBox 164"/>
            <p:cNvSpPr txBox="1">
              <a:spLocks noChangeArrowheads="1"/>
            </p:cNvSpPr>
            <p:nvPr/>
          </p:nvSpPr>
          <p:spPr bwMode="auto">
            <a:xfrm>
              <a:off x="5105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02" name="Rectangle 170"/>
            <p:cNvSpPr>
              <a:spLocks noChangeArrowheads="1"/>
            </p:cNvSpPr>
            <p:nvPr/>
          </p:nvSpPr>
          <p:spPr bwMode="auto">
            <a:xfrm>
              <a:off x="56079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03" name="TextBox 171"/>
            <p:cNvSpPr txBox="1">
              <a:spLocks noChangeArrowheads="1"/>
            </p:cNvSpPr>
            <p:nvPr/>
          </p:nvSpPr>
          <p:spPr bwMode="auto">
            <a:xfrm>
              <a:off x="55977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Group 323"/>
          <p:cNvGrpSpPr/>
          <p:nvPr/>
        </p:nvGrpSpPr>
        <p:grpSpPr>
          <a:xfrm>
            <a:off x="6248400" y="3381375"/>
            <a:ext cx="990600" cy="276225"/>
            <a:chOff x="6248400" y="3381375"/>
            <a:chExt cx="990600" cy="276225"/>
          </a:xfrm>
        </p:grpSpPr>
        <p:sp>
          <p:nvSpPr>
            <p:cNvPr id="205" name="Rectangle 179"/>
            <p:cNvSpPr>
              <a:spLocks noChangeArrowheads="1"/>
            </p:cNvSpPr>
            <p:nvPr/>
          </p:nvSpPr>
          <p:spPr bwMode="auto">
            <a:xfrm>
              <a:off x="6258585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6" name="Rectangle 186"/>
            <p:cNvSpPr>
              <a:spLocks noChangeArrowheads="1"/>
            </p:cNvSpPr>
            <p:nvPr/>
          </p:nvSpPr>
          <p:spPr bwMode="auto">
            <a:xfrm>
              <a:off x="6750959" y="34055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07" name="TextBox 180"/>
            <p:cNvSpPr txBox="1">
              <a:spLocks noChangeArrowheads="1"/>
            </p:cNvSpPr>
            <p:nvPr/>
          </p:nvSpPr>
          <p:spPr bwMode="auto">
            <a:xfrm>
              <a:off x="62484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08" name="TextBox 187"/>
            <p:cNvSpPr txBox="1">
              <a:spLocks noChangeArrowheads="1"/>
            </p:cNvSpPr>
            <p:nvPr/>
          </p:nvSpPr>
          <p:spPr bwMode="auto">
            <a:xfrm>
              <a:off x="6740774" y="33813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09" name="Rectangle 177"/>
            <p:cNvSpPr>
              <a:spLocks noChangeArrowheads="1"/>
            </p:cNvSpPr>
            <p:nvPr/>
          </p:nvSpPr>
          <p:spPr bwMode="auto">
            <a:xfrm>
              <a:off x="6487185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0" name="TextBox 178"/>
            <p:cNvSpPr txBox="1">
              <a:spLocks noChangeArrowheads="1"/>
            </p:cNvSpPr>
            <p:nvPr/>
          </p:nvSpPr>
          <p:spPr bwMode="auto">
            <a:xfrm>
              <a:off x="6477000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11" name="Rectangle 184"/>
            <p:cNvSpPr>
              <a:spLocks noChangeArrowheads="1"/>
            </p:cNvSpPr>
            <p:nvPr/>
          </p:nvSpPr>
          <p:spPr bwMode="auto">
            <a:xfrm>
              <a:off x="6979559" y="34055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12" name="TextBox 185"/>
            <p:cNvSpPr txBox="1">
              <a:spLocks noChangeArrowheads="1"/>
            </p:cNvSpPr>
            <p:nvPr/>
          </p:nvSpPr>
          <p:spPr bwMode="auto">
            <a:xfrm>
              <a:off x="6969374" y="33813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sp>
        <p:nvSpPr>
          <p:cNvPr id="213" name="Rectangle 4"/>
          <p:cNvSpPr>
            <a:spLocks noChangeArrowheads="1"/>
          </p:cNvSpPr>
          <p:nvPr/>
        </p:nvSpPr>
        <p:spPr bwMode="auto">
          <a:xfrm>
            <a:off x="22860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4" name="Rectangle 4"/>
          <p:cNvSpPr>
            <a:spLocks noChangeArrowheads="1"/>
          </p:cNvSpPr>
          <p:nvPr/>
        </p:nvSpPr>
        <p:spPr bwMode="auto">
          <a:xfrm>
            <a:off x="3581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5" name="Rectangle 4"/>
          <p:cNvSpPr>
            <a:spLocks noChangeArrowheads="1"/>
          </p:cNvSpPr>
          <p:nvPr/>
        </p:nvSpPr>
        <p:spPr bwMode="auto">
          <a:xfrm>
            <a:off x="48768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sp>
        <p:nvSpPr>
          <p:cNvPr id="216" name="Rectangle 4"/>
          <p:cNvSpPr>
            <a:spLocks noChangeArrowheads="1"/>
          </p:cNvSpPr>
          <p:nvPr/>
        </p:nvSpPr>
        <p:spPr bwMode="auto">
          <a:xfrm>
            <a:off x="6248400" y="3733800"/>
            <a:ext cx="990600" cy="333375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200" b="0" dirty="0" smtClean="0">
                <a:solidFill>
                  <a:schemeClr val="bg2"/>
                </a:solidFill>
              </a:rPr>
              <a:t>partition</a:t>
            </a:r>
            <a:endParaRPr lang="en-US" sz="1200" b="0" dirty="0">
              <a:solidFill>
                <a:schemeClr val="bg2"/>
              </a:solidFill>
            </a:endParaRPr>
          </a:p>
        </p:txBody>
      </p:sp>
      <p:cxnSp>
        <p:nvCxnSpPr>
          <p:cNvPr id="167" name="Straight Arrow Connector 166"/>
          <p:cNvCxnSpPr>
            <a:cxnSpLocks noChangeShapeType="1"/>
          </p:cNvCxnSpPr>
          <p:nvPr/>
        </p:nvCxnSpPr>
        <p:spPr bwMode="auto">
          <a:xfrm rot="5400000">
            <a:off x="2644776" y="2146300"/>
            <a:ext cx="27305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Arrow Connector 167"/>
          <p:cNvCxnSpPr>
            <a:cxnSpLocks noChangeShapeType="1"/>
          </p:cNvCxnSpPr>
          <p:nvPr/>
        </p:nvCxnSpPr>
        <p:spPr bwMode="auto">
          <a:xfrm rot="5400000">
            <a:off x="3938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7" name="Straight Arrow Connector 176"/>
          <p:cNvCxnSpPr>
            <a:cxnSpLocks noChangeShapeType="1"/>
          </p:cNvCxnSpPr>
          <p:nvPr/>
        </p:nvCxnSpPr>
        <p:spPr bwMode="auto">
          <a:xfrm rot="5400000">
            <a:off x="52339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6" name="Straight Arrow Connector 185"/>
          <p:cNvCxnSpPr>
            <a:cxnSpLocks noChangeShapeType="1"/>
          </p:cNvCxnSpPr>
          <p:nvPr/>
        </p:nvCxnSpPr>
        <p:spPr bwMode="auto">
          <a:xfrm rot="5400000">
            <a:off x="6605588" y="2146300"/>
            <a:ext cx="274638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Rectangle 7"/>
          <p:cNvSpPr>
            <a:spLocks noChangeArrowheads="1"/>
          </p:cNvSpPr>
          <p:nvPr/>
        </p:nvSpPr>
        <p:spPr bwMode="auto">
          <a:xfrm>
            <a:off x="6324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0" name="Straight Arrow Connector 27"/>
          <p:cNvCxnSpPr>
            <a:cxnSpLocks noChangeShapeType="1"/>
          </p:cNvCxnSpPr>
          <p:nvPr/>
        </p:nvCxnSpPr>
        <p:spPr bwMode="auto">
          <a:xfrm rot="16200000" flipH="1">
            <a:off x="60198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3" name="Rectangle 4"/>
          <p:cNvSpPr>
            <a:spLocks noChangeArrowheads="1"/>
          </p:cNvSpPr>
          <p:nvPr/>
        </p:nvSpPr>
        <p:spPr bwMode="auto">
          <a:xfrm>
            <a:off x="23622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194" name="Straight Arrow Connector 20"/>
          <p:cNvCxnSpPr>
            <a:cxnSpLocks noChangeShapeType="1"/>
          </p:cNvCxnSpPr>
          <p:nvPr/>
        </p:nvCxnSpPr>
        <p:spPr bwMode="auto">
          <a:xfrm rot="5400000">
            <a:off x="2819400" y="714375"/>
            <a:ext cx="609600" cy="6096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5" name="Rectangle 5"/>
          <p:cNvSpPr>
            <a:spLocks noChangeArrowheads="1"/>
          </p:cNvSpPr>
          <p:nvPr/>
        </p:nvSpPr>
        <p:spPr bwMode="auto">
          <a:xfrm>
            <a:off x="36576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04" name="Straight Arrow Connector 22"/>
          <p:cNvCxnSpPr>
            <a:cxnSpLocks noChangeShapeType="1"/>
          </p:cNvCxnSpPr>
          <p:nvPr/>
        </p:nvCxnSpPr>
        <p:spPr bwMode="auto">
          <a:xfrm rot="5400000">
            <a:off x="37719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7" name="Rectangle 6"/>
          <p:cNvSpPr>
            <a:spLocks noChangeArrowheads="1"/>
          </p:cNvSpPr>
          <p:nvPr/>
        </p:nvSpPr>
        <p:spPr bwMode="auto">
          <a:xfrm>
            <a:off x="4953000" y="1400175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map</a:t>
            </a:r>
          </a:p>
        </p:txBody>
      </p:sp>
      <p:cxnSp>
        <p:nvCxnSpPr>
          <p:cNvPr id="218" name="Straight Arrow Connector 28"/>
          <p:cNvCxnSpPr>
            <a:cxnSpLocks noChangeShapeType="1"/>
          </p:cNvCxnSpPr>
          <p:nvPr/>
        </p:nvCxnSpPr>
        <p:spPr bwMode="auto">
          <a:xfrm rot="16200000" flipH="1">
            <a:off x="4991100" y="981075"/>
            <a:ext cx="609600" cy="76200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" name="Group 318"/>
          <p:cNvGrpSpPr/>
          <p:nvPr/>
        </p:nvGrpSpPr>
        <p:grpSpPr>
          <a:xfrm>
            <a:off x="3033713" y="333375"/>
            <a:ext cx="3214687" cy="276225"/>
            <a:chOff x="3033713" y="333375"/>
            <a:chExt cx="3214687" cy="276225"/>
          </a:xfrm>
        </p:grpSpPr>
        <p:sp>
          <p:nvSpPr>
            <p:cNvPr id="219" name="Rectangle 56"/>
            <p:cNvSpPr>
              <a:spLocks noChangeArrowheads="1"/>
            </p:cNvSpPr>
            <p:nvPr/>
          </p:nvSpPr>
          <p:spPr bwMode="auto">
            <a:xfrm>
              <a:off x="3079069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0" name="Rectangle 102"/>
            <p:cNvSpPr>
              <a:spLocks noChangeArrowheads="1"/>
            </p:cNvSpPr>
            <p:nvPr/>
          </p:nvSpPr>
          <p:spPr bwMode="auto">
            <a:xfrm>
              <a:off x="3612430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1" name="Rectangle 109"/>
            <p:cNvSpPr>
              <a:spLocks noChangeArrowheads="1"/>
            </p:cNvSpPr>
            <p:nvPr/>
          </p:nvSpPr>
          <p:spPr bwMode="auto">
            <a:xfrm>
              <a:off x="4145792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2" name="Rectangle 116"/>
            <p:cNvSpPr>
              <a:spLocks noChangeArrowheads="1"/>
            </p:cNvSpPr>
            <p:nvPr/>
          </p:nvSpPr>
          <p:spPr bwMode="auto">
            <a:xfrm>
              <a:off x="4679154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3" name="Rectangle 123"/>
            <p:cNvSpPr>
              <a:spLocks noChangeArrowheads="1"/>
            </p:cNvSpPr>
            <p:nvPr/>
          </p:nvSpPr>
          <p:spPr bwMode="auto">
            <a:xfrm>
              <a:off x="5212515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4" name="Rectangle 130"/>
            <p:cNvSpPr>
              <a:spLocks noChangeArrowheads="1"/>
            </p:cNvSpPr>
            <p:nvPr/>
          </p:nvSpPr>
          <p:spPr bwMode="auto">
            <a:xfrm>
              <a:off x="5745877" y="357506"/>
              <a:ext cx="22858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25" name="TextBox 57"/>
            <p:cNvSpPr txBox="1">
              <a:spLocks noChangeArrowheads="1"/>
            </p:cNvSpPr>
            <p:nvPr/>
          </p:nvSpPr>
          <p:spPr bwMode="auto">
            <a:xfrm>
              <a:off x="303371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1</a:t>
              </a:r>
              <a:endParaRPr lang="en-US" b="0" baseline="-25000" dirty="0"/>
            </a:p>
          </p:txBody>
        </p:sp>
        <p:sp>
          <p:nvSpPr>
            <p:cNvPr id="226" name="TextBox 103"/>
            <p:cNvSpPr txBox="1">
              <a:spLocks noChangeArrowheads="1"/>
            </p:cNvSpPr>
            <p:nvPr/>
          </p:nvSpPr>
          <p:spPr bwMode="auto">
            <a:xfrm>
              <a:off x="356707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/>
                <a:t>k</a:t>
              </a:r>
              <a:r>
                <a:rPr lang="en-US" sz="1200" b="0" baseline="-25000" dirty="0"/>
                <a:t>2</a:t>
              </a:r>
              <a:endParaRPr lang="en-US" b="0" baseline="-25000" dirty="0"/>
            </a:p>
          </p:txBody>
        </p:sp>
        <p:sp>
          <p:nvSpPr>
            <p:cNvPr id="227" name="TextBox 110"/>
            <p:cNvSpPr txBox="1">
              <a:spLocks noChangeArrowheads="1"/>
            </p:cNvSpPr>
            <p:nvPr/>
          </p:nvSpPr>
          <p:spPr bwMode="auto">
            <a:xfrm>
              <a:off x="4100436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228" name="TextBox 117"/>
            <p:cNvSpPr txBox="1">
              <a:spLocks noChangeArrowheads="1"/>
            </p:cNvSpPr>
            <p:nvPr/>
          </p:nvSpPr>
          <p:spPr bwMode="auto">
            <a:xfrm>
              <a:off x="463379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4</a:t>
              </a:r>
              <a:endParaRPr lang="en-US" b="0" baseline="-25000"/>
            </a:p>
          </p:txBody>
        </p:sp>
        <p:sp>
          <p:nvSpPr>
            <p:cNvPr id="229" name="TextBox 124"/>
            <p:cNvSpPr txBox="1">
              <a:spLocks noChangeArrowheads="1"/>
            </p:cNvSpPr>
            <p:nvPr/>
          </p:nvSpPr>
          <p:spPr bwMode="auto">
            <a:xfrm>
              <a:off x="516716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5</a:t>
              </a:r>
              <a:endParaRPr lang="en-US" b="0" baseline="-25000"/>
            </a:p>
          </p:txBody>
        </p:sp>
        <p:sp>
          <p:nvSpPr>
            <p:cNvPr id="230" name="TextBox 131"/>
            <p:cNvSpPr txBox="1">
              <a:spLocks noChangeArrowheads="1"/>
            </p:cNvSpPr>
            <p:nvPr/>
          </p:nvSpPr>
          <p:spPr bwMode="auto">
            <a:xfrm>
              <a:off x="5700521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k</a:t>
              </a:r>
              <a:r>
                <a:rPr lang="en-US" sz="1200" b="0" baseline="-25000"/>
                <a:t>6</a:t>
              </a:r>
              <a:endParaRPr lang="en-US" b="0" baseline="-25000"/>
            </a:p>
          </p:txBody>
        </p:sp>
        <p:sp>
          <p:nvSpPr>
            <p:cNvPr id="231" name="Rectangle 58"/>
            <p:cNvSpPr>
              <a:spLocks noChangeArrowheads="1"/>
            </p:cNvSpPr>
            <p:nvPr/>
          </p:nvSpPr>
          <p:spPr bwMode="auto">
            <a:xfrm>
              <a:off x="3307652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2" name="TextBox 59"/>
            <p:cNvSpPr txBox="1">
              <a:spLocks noChangeArrowheads="1"/>
            </p:cNvSpPr>
            <p:nvPr/>
          </p:nvSpPr>
          <p:spPr bwMode="auto">
            <a:xfrm>
              <a:off x="3262297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33" name="Rectangle 100"/>
            <p:cNvSpPr>
              <a:spLocks noChangeArrowheads="1"/>
            </p:cNvSpPr>
            <p:nvPr/>
          </p:nvSpPr>
          <p:spPr bwMode="auto">
            <a:xfrm>
              <a:off x="3841014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4" name="TextBox 101"/>
            <p:cNvSpPr txBox="1">
              <a:spLocks noChangeArrowheads="1"/>
            </p:cNvSpPr>
            <p:nvPr/>
          </p:nvSpPr>
          <p:spPr bwMode="auto">
            <a:xfrm>
              <a:off x="3795658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5" name="Rectangle 107"/>
            <p:cNvSpPr>
              <a:spLocks noChangeArrowheads="1"/>
            </p:cNvSpPr>
            <p:nvPr/>
          </p:nvSpPr>
          <p:spPr bwMode="auto">
            <a:xfrm>
              <a:off x="4374376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6" name="TextBox 108"/>
            <p:cNvSpPr txBox="1">
              <a:spLocks noChangeArrowheads="1"/>
            </p:cNvSpPr>
            <p:nvPr/>
          </p:nvSpPr>
          <p:spPr bwMode="auto">
            <a:xfrm>
              <a:off x="4329020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7" name="Rectangle 114"/>
            <p:cNvSpPr>
              <a:spLocks noChangeArrowheads="1"/>
            </p:cNvSpPr>
            <p:nvPr/>
          </p:nvSpPr>
          <p:spPr bwMode="auto">
            <a:xfrm>
              <a:off x="4907737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38" name="TextBox 115"/>
            <p:cNvSpPr txBox="1">
              <a:spLocks noChangeArrowheads="1"/>
            </p:cNvSpPr>
            <p:nvPr/>
          </p:nvSpPr>
          <p:spPr bwMode="auto">
            <a:xfrm>
              <a:off x="4862382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4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39" name="Rectangle 121"/>
            <p:cNvSpPr>
              <a:spLocks noChangeArrowheads="1"/>
            </p:cNvSpPr>
            <p:nvPr/>
          </p:nvSpPr>
          <p:spPr bwMode="auto">
            <a:xfrm>
              <a:off x="5441099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0" name="TextBox 122"/>
            <p:cNvSpPr txBox="1">
              <a:spLocks noChangeArrowheads="1"/>
            </p:cNvSpPr>
            <p:nvPr/>
          </p:nvSpPr>
          <p:spPr bwMode="auto">
            <a:xfrm>
              <a:off x="5395743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41" name="Rectangle 128"/>
            <p:cNvSpPr>
              <a:spLocks noChangeArrowheads="1"/>
            </p:cNvSpPr>
            <p:nvPr/>
          </p:nvSpPr>
          <p:spPr bwMode="auto">
            <a:xfrm>
              <a:off x="5974461" y="357506"/>
              <a:ext cx="22858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2" name="TextBox 129"/>
            <p:cNvSpPr txBox="1">
              <a:spLocks noChangeArrowheads="1"/>
            </p:cNvSpPr>
            <p:nvPr/>
          </p:nvSpPr>
          <p:spPr bwMode="auto">
            <a:xfrm>
              <a:off x="5929105" y="333375"/>
              <a:ext cx="319295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v</a:t>
              </a:r>
              <a:r>
                <a:rPr lang="en-US" sz="1200" b="0" baseline="-2500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Group 319"/>
          <p:cNvGrpSpPr/>
          <p:nvPr/>
        </p:nvGrpSpPr>
        <p:grpSpPr>
          <a:xfrm>
            <a:off x="2286000" y="2314575"/>
            <a:ext cx="996950" cy="276225"/>
            <a:chOff x="2286000" y="2314575"/>
            <a:chExt cx="996950" cy="276225"/>
          </a:xfrm>
        </p:grpSpPr>
        <p:sp>
          <p:nvSpPr>
            <p:cNvPr id="243" name="Rectangle 144"/>
            <p:cNvSpPr>
              <a:spLocks noChangeArrowheads="1"/>
            </p:cNvSpPr>
            <p:nvPr/>
          </p:nvSpPr>
          <p:spPr bwMode="auto">
            <a:xfrm>
              <a:off x="27946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4" name="TextBox 145"/>
            <p:cNvSpPr txBox="1">
              <a:spLocks noChangeArrowheads="1"/>
            </p:cNvSpPr>
            <p:nvPr/>
          </p:nvSpPr>
          <p:spPr bwMode="auto">
            <a:xfrm>
              <a:off x="27844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b</a:t>
              </a:r>
              <a:endParaRPr lang="en-US" b="0" baseline="-25000" dirty="0"/>
            </a:p>
          </p:txBody>
        </p:sp>
        <p:sp>
          <p:nvSpPr>
            <p:cNvPr id="245" name="Rectangle 137"/>
            <p:cNvSpPr>
              <a:spLocks noChangeArrowheads="1"/>
            </p:cNvSpPr>
            <p:nvPr/>
          </p:nvSpPr>
          <p:spPr bwMode="auto">
            <a:xfrm>
              <a:off x="22961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46" name="TextBox 138"/>
            <p:cNvSpPr txBox="1">
              <a:spLocks noChangeArrowheads="1"/>
            </p:cNvSpPr>
            <p:nvPr/>
          </p:nvSpPr>
          <p:spPr bwMode="auto">
            <a:xfrm>
              <a:off x="22860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 dirty="0"/>
                <a:t>a</a:t>
              </a:r>
              <a:endParaRPr lang="en-US" b="0" baseline="-25000" dirty="0"/>
            </a:p>
          </p:txBody>
        </p:sp>
        <p:sp>
          <p:nvSpPr>
            <p:cNvPr id="247" name="Rectangle 135"/>
            <p:cNvSpPr>
              <a:spLocks noChangeArrowheads="1"/>
            </p:cNvSpPr>
            <p:nvPr/>
          </p:nvSpPr>
          <p:spPr bwMode="auto">
            <a:xfrm>
              <a:off x="25249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48" name="TextBox 136"/>
            <p:cNvSpPr txBox="1">
              <a:spLocks noChangeArrowheads="1"/>
            </p:cNvSpPr>
            <p:nvPr/>
          </p:nvSpPr>
          <p:spPr bwMode="auto">
            <a:xfrm>
              <a:off x="25147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>
                  <a:solidFill>
                    <a:schemeClr val="bg1"/>
                  </a:solidFill>
                </a:rPr>
                <a:t>1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249" name="Rectangle 142"/>
            <p:cNvSpPr>
              <a:spLocks noChangeArrowheads="1"/>
            </p:cNvSpPr>
            <p:nvPr/>
          </p:nvSpPr>
          <p:spPr bwMode="auto">
            <a:xfrm>
              <a:off x="30233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0" name="TextBox 143"/>
            <p:cNvSpPr txBox="1">
              <a:spLocks noChangeArrowheads="1"/>
            </p:cNvSpPr>
            <p:nvPr/>
          </p:nvSpPr>
          <p:spPr bwMode="auto">
            <a:xfrm>
              <a:off x="30131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8" name="Group 320"/>
          <p:cNvGrpSpPr/>
          <p:nvPr/>
        </p:nvGrpSpPr>
        <p:grpSpPr>
          <a:xfrm>
            <a:off x="3581400" y="2314575"/>
            <a:ext cx="996950" cy="276225"/>
            <a:chOff x="3581400" y="2314575"/>
            <a:chExt cx="996950" cy="276225"/>
          </a:xfrm>
        </p:grpSpPr>
        <p:sp>
          <p:nvSpPr>
            <p:cNvPr id="251" name="Rectangle 151"/>
            <p:cNvSpPr>
              <a:spLocks noChangeArrowheads="1"/>
            </p:cNvSpPr>
            <p:nvPr/>
          </p:nvSpPr>
          <p:spPr bwMode="auto">
            <a:xfrm>
              <a:off x="3591590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2" name="Rectangle 158"/>
            <p:cNvSpPr>
              <a:spLocks noChangeArrowheads="1"/>
            </p:cNvSpPr>
            <p:nvPr/>
          </p:nvSpPr>
          <p:spPr bwMode="auto">
            <a:xfrm>
              <a:off x="4090065" y="2338706"/>
              <a:ext cx="22871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3" name="TextBox 152"/>
            <p:cNvSpPr txBox="1">
              <a:spLocks noChangeArrowheads="1"/>
            </p:cNvSpPr>
            <p:nvPr/>
          </p:nvSpPr>
          <p:spPr bwMode="auto">
            <a:xfrm>
              <a:off x="3581400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4" name="TextBox 159"/>
            <p:cNvSpPr txBox="1">
              <a:spLocks noChangeArrowheads="1"/>
            </p:cNvSpPr>
            <p:nvPr/>
          </p:nvSpPr>
          <p:spPr bwMode="auto">
            <a:xfrm>
              <a:off x="4079875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55" name="Rectangle 149"/>
            <p:cNvSpPr>
              <a:spLocks noChangeArrowheads="1"/>
            </p:cNvSpPr>
            <p:nvPr/>
          </p:nvSpPr>
          <p:spPr bwMode="auto">
            <a:xfrm>
              <a:off x="3820304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6" name="TextBox 150"/>
            <p:cNvSpPr txBox="1">
              <a:spLocks noChangeArrowheads="1"/>
            </p:cNvSpPr>
            <p:nvPr/>
          </p:nvSpPr>
          <p:spPr bwMode="auto">
            <a:xfrm>
              <a:off x="3810114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57" name="Rectangle 156"/>
            <p:cNvSpPr>
              <a:spLocks noChangeArrowheads="1"/>
            </p:cNvSpPr>
            <p:nvPr/>
          </p:nvSpPr>
          <p:spPr bwMode="auto">
            <a:xfrm>
              <a:off x="4318779" y="2338706"/>
              <a:ext cx="22871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58" name="TextBox 157"/>
            <p:cNvSpPr txBox="1">
              <a:spLocks noChangeArrowheads="1"/>
            </p:cNvSpPr>
            <p:nvPr/>
          </p:nvSpPr>
          <p:spPr bwMode="auto">
            <a:xfrm>
              <a:off x="4308589" y="2314575"/>
              <a:ext cx="26976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6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Group 321"/>
          <p:cNvGrpSpPr/>
          <p:nvPr/>
        </p:nvGrpSpPr>
        <p:grpSpPr>
          <a:xfrm>
            <a:off x="4876800" y="2314575"/>
            <a:ext cx="990600" cy="276225"/>
            <a:chOff x="4876800" y="2314575"/>
            <a:chExt cx="990600" cy="276225"/>
          </a:xfrm>
        </p:grpSpPr>
        <p:sp>
          <p:nvSpPr>
            <p:cNvPr id="259" name="Rectangle 165"/>
            <p:cNvSpPr>
              <a:spLocks noChangeArrowheads="1"/>
            </p:cNvSpPr>
            <p:nvPr/>
          </p:nvSpPr>
          <p:spPr bwMode="auto">
            <a:xfrm>
              <a:off x="48869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0" name="Rectangle 172"/>
            <p:cNvSpPr>
              <a:spLocks noChangeArrowheads="1"/>
            </p:cNvSpPr>
            <p:nvPr/>
          </p:nvSpPr>
          <p:spPr bwMode="auto">
            <a:xfrm>
              <a:off x="53793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1" name="TextBox 166"/>
            <p:cNvSpPr txBox="1">
              <a:spLocks noChangeArrowheads="1"/>
            </p:cNvSpPr>
            <p:nvPr/>
          </p:nvSpPr>
          <p:spPr bwMode="auto">
            <a:xfrm>
              <a:off x="48768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62" name="TextBox 173"/>
            <p:cNvSpPr txBox="1">
              <a:spLocks noChangeArrowheads="1"/>
            </p:cNvSpPr>
            <p:nvPr/>
          </p:nvSpPr>
          <p:spPr bwMode="auto">
            <a:xfrm>
              <a:off x="53691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63" name="Rectangle 163"/>
            <p:cNvSpPr>
              <a:spLocks noChangeArrowheads="1"/>
            </p:cNvSpPr>
            <p:nvPr/>
          </p:nvSpPr>
          <p:spPr bwMode="auto">
            <a:xfrm>
              <a:off x="51155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4" name="TextBox 164"/>
            <p:cNvSpPr txBox="1">
              <a:spLocks noChangeArrowheads="1"/>
            </p:cNvSpPr>
            <p:nvPr/>
          </p:nvSpPr>
          <p:spPr bwMode="auto">
            <a:xfrm>
              <a:off x="5105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65" name="Rectangle 170"/>
            <p:cNvSpPr>
              <a:spLocks noChangeArrowheads="1"/>
            </p:cNvSpPr>
            <p:nvPr/>
          </p:nvSpPr>
          <p:spPr bwMode="auto">
            <a:xfrm>
              <a:off x="56079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66" name="TextBox 171"/>
            <p:cNvSpPr txBox="1">
              <a:spLocks noChangeArrowheads="1"/>
            </p:cNvSpPr>
            <p:nvPr/>
          </p:nvSpPr>
          <p:spPr bwMode="auto">
            <a:xfrm>
              <a:off x="55977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0" name="Group 322"/>
          <p:cNvGrpSpPr/>
          <p:nvPr/>
        </p:nvGrpSpPr>
        <p:grpSpPr>
          <a:xfrm>
            <a:off x="6248400" y="2314575"/>
            <a:ext cx="990600" cy="276225"/>
            <a:chOff x="6248400" y="2314575"/>
            <a:chExt cx="990600" cy="276225"/>
          </a:xfrm>
        </p:grpSpPr>
        <p:sp>
          <p:nvSpPr>
            <p:cNvPr id="267" name="Rectangle 179"/>
            <p:cNvSpPr>
              <a:spLocks noChangeArrowheads="1"/>
            </p:cNvSpPr>
            <p:nvPr/>
          </p:nvSpPr>
          <p:spPr bwMode="auto">
            <a:xfrm>
              <a:off x="6258585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8" name="Rectangle 186"/>
            <p:cNvSpPr>
              <a:spLocks noChangeArrowheads="1"/>
            </p:cNvSpPr>
            <p:nvPr/>
          </p:nvSpPr>
          <p:spPr bwMode="auto">
            <a:xfrm>
              <a:off x="6750959" y="2338706"/>
              <a:ext cx="228600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69" name="TextBox 180"/>
            <p:cNvSpPr txBox="1">
              <a:spLocks noChangeArrowheads="1"/>
            </p:cNvSpPr>
            <p:nvPr/>
          </p:nvSpPr>
          <p:spPr bwMode="auto">
            <a:xfrm>
              <a:off x="62484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70" name="TextBox 187"/>
            <p:cNvSpPr txBox="1">
              <a:spLocks noChangeArrowheads="1"/>
            </p:cNvSpPr>
            <p:nvPr/>
          </p:nvSpPr>
          <p:spPr bwMode="auto">
            <a:xfrm>
              <a:off x="6740774" y="2314575"/>
              <a:ext cx="261611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71" name="Rectangle 177"/>
            <p:cNvSpPr>
              <a:spLocks noChangeArrowheads="1"/>
            </p:cNvSpPr>
            <p:nvPr/>
          </p:nvSpPr>
          <p:spPr bwMode="auto">
            <a:xfrm>
              <a:off x="6487185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2" name="TextBox 178"/>
            <p:cNvSpPr txBox="1">
              <a:spLocks noChangeArrowheads="1"/>
            </p:cNvSpPr>
            <p:nvPr/>
          </p:nvSpPr>
          <p:spPr bwMode="auto">
            <a:xfrm>
              <a:off x="6477000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73" name="Rectangle 184"/>
            <p:cNvSpPr>
              <a:spLocks noChangeArrowheads="1"/>
            </p:cNvSpPr>
            <p:nvPr/>
          </p:nvSpPr>
          <p:spPr bwMode="auto">
            <a:xfrm>
              <a:off x="6979559" y="2338706"/>
              <a:ext cx="228600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74" name="TextBox 185"/>
            <p:cNvSpPr txBox="1">
              <a:spLocks noChangeArrowheads="1"/>
            </p:cNvSpPr>
            <p:nvPr/>
          </p:nvSpPr>
          <p:spPr bwMode="auto">
            <a:xfrm>
              <a:off x="6969374" y="2314575"/>
              <a:ext cx="26962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275" name="Straight Arrow Connector 274"/>
          <p:cNvCxnSpPr>
            <a:cxnSpLocks noChangeShapeType="1"/>
          </p:cNvCxnSpPr>
          <p:nvPr/>
        </p:nvCxnSpPr>
        <p:spPr bwMode="auto">
          <a:xfrm rot="5400000">
            <a:off x="3047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6" name="Straight Arrow Connector 275"/>
          <p:cNvCxnSpPr>
            <a:cxnSpLocks noChangeShapeType="1"/>
          </p:cNvCxnSpPr>
          <p:nvPr/>
        </p:nvCxnSpPr>
        <p:spPr bwMode="auto">
          <a:xfrm rot="5400000">
            <a:off x="3178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7" name="Straight Arrow Connector 276"/>
          <p:cNvCxnSpPr>
            <a:cxnSpLocks noChangeShapeType="1"/>
          </p:cNvCxnSpPr>
          <p:nvPr/>
        </p:nvCxnSpPr>
        <p:spPr bwMode="auto">
          <a:xfrm rot="5400000">
            <a:off x="4419601" y="5065712"/>
            <a:ext cx="533400" cy="3175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8" name="Straight Arrow Connector 277"/>
          <p:cNvCxnSpPr>
            <a:cxnSpLocks noChangeShapeType="1"/>
          </p:cNvCxnSpPr>
          <p:nvPr/>
        </p:nvCxnSpPr>
        <p:spPr bwMode="auto">
          <a:xfrm rot="5400000">
            <a:off x="45497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Arrow Connector 278"/>
          <p:cNvCxnSpPr>
            <a:cxnSpLocks noChangeShapeType="1"/>
          </p:cNvCxnSpPr>
          <p:nvPr/>
        </p:nvCxnSpPr>
        <p:spPr bwMode="auto">
          <a:xfrm rot="5400000">
            <a:off x="5714207" y="5066506"/>
            <a:ext cx="533400" cy="1587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Arrow Connector 279"/>
          <p:cNvCxnSpPr>
            <a:cxnSpLocks noChangeShapeType="1"/>
          </p:cNvCxnSpPr>
          <p:nvPr/>
        </p:nvCxnSpPr>
        <p:spPr bwMode="auto">
          <a:xfrm rot="5400000">
            <a:off x="5845175" y="6110288"/>
            <a:ext cx="274637" cy="1588"/>
          </a:xfrm>
          <a:prstGeom prst="straightConnector1">
            <a:avLst/>
          </a:prstGeom>
          <a:ln w="12700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1" name="Rectangle 280"/>
          <p:cNvSpPr>
            <a:spLocks noChangeArrowheads="1"/>
          </p:cNvSpPr>
          <p:nvPr/>
        </p:nvSpPr>
        <p:spPr bwMode="auto">
          <a:xfrm>
            <a:off x="1981200" y="4114800"/>
            <a:ext cx="548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</a:rPr>
              <a:t>group values by key</a:t>
            </a:r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82" name="Rectangle 281"/>
          <p:cNvSpPr>
            <a:spLocks noChangeArrowheads="1"/>
          </p:cNvSpPr>
          <p:nvPr/>
        </p:nvSpPr>
        <p:spPr bwMode="auto">
          <a:xfrm>
            <a:off x="2895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3" name="Rectangle 282"/>
          <p:cNvSpPr>
            <a:spLocks noChangeArrowheads="1"/>
          </p:cNvSpPr>
          <p:nvPr/>
        </p:nvSpPr>
        <p:spPr bwMode="auto">
          <a:xfrm>
            <a:off x="42672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sp>
        <p:nvSpPr>
          <p:cNvPr id="284" name="Rectangle 283"/>
          <p:cNvSpPr>
            <a:spLocks noChangeArrowheads="1"/>
          </p:cNvSpPr>
          <p:nvPr/>
        </p:nvSpPr>
        <p:spPr bwMode="auto">
          <a:xfrm>
            <a:off x="5562600" y="5334000"/>
            <a:ext cx="8382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</a:rPr>
              <a:t>reduce</a:t>
            </a:r>
          </a:p>
        </p:txBody>
      </p:sp>
      <p:grpSp>
        <p:nvGrpSpPr>
          <p:cNvPr id="11" name="Group 332"/>
          <p:cNvGrpSpPr/>
          <p:nvPr/>
        </p:nvGrpSpPr>
        <p:grpSpPr>
          <a:xfrm>
            <a:off x="3200400" y="4448175"/>
            <a:ext cx="803275" cy="276225"/>
            <a:chOff x="3200400" y="4448175"/>
            <a:chExt cx="803275" cy="276225"/>
          </a:xfrm>
        </p:grpSpPr>
        <p:sp>
          <p:nvSpPr>
            <p:cNvPr id="285" name="Rectangle 193"/>
            <p:cNvSpPr>
              <a:spLocks noChangeArrowheads="1"/>
            </p:cNvSpPr>
            <p:nvPr/>
          </p:nvSpPr>
          <p:spPr bwMode="auto">
            <a:xfrm>
              <a:off x="32105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86" name="TextBox 194"/>
            <p:cNvSpPr txBox="1">
              <a:spLocks noChangeArrowheads="1"/>
            </p:cNvSpPr>
            <p:nvPr/>
          </p:nvSpPr>
          <p:spPr bwMode="auto">
            <a:xfrm>
              <a:off x="32004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a</a:t>
              </a:r>
              <a:endParaRPr lang="en-US" b="0" baseline="-25000"/>
            </a:p>
          </p:txBody>
        </p:sp>
        <p:sp>
          <p:nvSpPr>
            <p:cNvPr id="287" name="Rectangle 191"/>
            <p:cNvSpPr>
              <a:spLocks noChangeArrowheads="1"/>
            </p:cNvSpPr>
            <p:nvPr/>
          </p:nvSpPr>
          <p:spPr bwMode="auto">
            <a:xfrm>
              <a:off x="35154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88" name="TextBox 192"/>
            <p:cNvSpPr txBox="1">
              <a:spLocks noChangeArrowheads="1"/>
            </p:cNvSpPr>
            <p:nvPr/>
          </p:nvSpPr>
          <p:spPr bwMode="auto">
            <a:xfrm>
              <a:off x="35052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89" name="Rectangle 196"/>
            <p:cNvSpPr>
              <a:spLocks noChangeArrowheads="1"/>
            </p:cNvSpPr>
            <p:nvPr/>
          </p:nvSpPr>
          <p:spPr bwMode="auto">
            <a:xfrm>
              <a:off x="37441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0" name="TextBox 197"/>
            <p:cNvSpPr txBox="1">
              <a:spLocks noChangeArrowheads="1"/>
            </p:cNvSpPr>
            <p:nvPr/>
          </p:nvSpPr>
          <p:spPr bwMode="auto">
            <a:xfrm>
              <a:off x="37339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5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roup 331"/>
          <p:cNvGrpSpPr/>
          <p:nvPr/>
        </p:nvGrpSpPr>
        <p:grpSpPr>
          <a:xfrm>
            <a:off x="4572000" y="4448175"/>
            <a:ext cx="803275" cy="276225"/>
            <a:chOff x="4572000" y="4448175"/>
            <a:chExt cx="803275" cy="276225"/>
          </a:xfrm>
        </p:grpSpPr>
        <p:sp>
          <p:nvSpPr>
            <p:cNvPr id="291" name="Rectangle 199"/>
            <p:cNvSpPr>
              <a:spLocks noChangeArrowheads="1"/>
            </p:cNvSpPr>
            <p:nvPr/>
          </p:nvSpPr>
          <p:spPr bwMode="auto">
            <a:xfrm>
              <a:off x="4582188" y="4472306"/>
              <a:ext cx="228671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2" name="TextBox 200"/>
            <p:cNvSpPr txBox="1">
              <a:spLocks noChangeArrowheads="1"/>
            </p:cNvSpPr>
            <p:nvPr/>
          </p:nvSpPr>
          <p:spPr bwMode="auto">
            <a:xfrm>
              <a:off x="4572000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b</a:t>
              </a:r>
              <a:endParaRPr lang="en-US" b="0" baseline="-25000"/>
            </a:p>
          </p:txBody>
        </p:sp>
        <p:sp>
          <p:nvSpPr>
            <p:cNvPr id="293" name="Rectangle 202"/>
            <p:cNvSpPr>
              <a:spLocks noChangeArrowheads="1"/>
            </p:cNvSpPr>
            <p:nvPr/>
          </p:nvSpPr>
          <p:spPr bwMode="auto">
            <a:xfrm>
              <a:off x="4887083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4" name="TextBox 203"/>
            <p:cNvSpPr txBox="1">
              <a:spLocks noChangeArrowheads="1"/>
            </p:cNvSpPr>
            <p:nvPr/>
          </p:nvSpPr>
          <p:spPr bwMode="auto">
            <a:xfrm>
              <a:off x="487689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295" name="Rectangle 205"/>
            <p:cNvSpPr>
              <a:spLocks noChangeArrowheads="1"/>
            </p:cNvSpPr>
            <p:nvPr/>
          </p:nvSpPr>
          <p:spPr bwMode="auto">
            <a:xfrm>
              <a:off x="5115754" y="4472306"/>
              <a:ext cx="228671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296" name="TextBox 206"/>
            <p:cNvSpPr txBox="1">
              <a:spLocks noChangeArrowheads="1"/>
            </p:cNvSpPr>
            <p:nvPr/>
          </p:nvSpPr>
          <p:spPr bwMode="auto">
            <a:xfrm>
              <a:off x="5105565" y="4448175"/>
              <a:ext cx="269710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7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3" name="Group 330"/>
          <p:cNvGrpSpPr/>
          <p:nvPr/>
        </p:nvGrpSpPr>
        <p:grpSpPr>
          <a:xfrm>
            <a:off x="5867400" y="4448175"/>
            <a:ext cx="1031830" cy="276225"/>
            <a:chOff x="5867400" y="4448175"/>
            <a:chExt cx="1031830" cy="276225"/>
          </a:xfrm>
        </p:grpSpPr>
        <p:sp>
          <p:nvSpPr>
            <p:cNvPr id="297" name="Rectangle 208"/>
            <p:cNvSpPr>
              <a:spLocks noChangeArrowheads="1"/>
            </p:cNvSpPr>
            <p:nvPr/>
          </p:nvSpPr>
          <p:spPr bwMode="auto">
            <a:xfrm>
              <a:off x="5877587" y="4472306"/>
              <a:ext cx="228645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98" name="TextBox 209"/>
            <p:cNvSpPr txBox="1">
              <a:spLocks noChangeArrowheads="1"/>
            </p:cNvSpPr>
            <p:nvPr/>
          </p:nvSpPr>
          <p:spPr bwMode="auto">
            <a:xfrm>
              <a:off x="586740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pPr algn="ctr"/>
              <a:r>
                <a:rPr lang="en-US" sz="1200" b="0"/>
                <a:t>c</a:t>
              </a:r>
              <a:endParaRPr lang="en-US" b="0" baseline="-25000"/>
            </a:p>
          </p:txBody>
        </p:sp>
        <p:sp>
          <p:nvSpPr>
            <p:cNvPr id="299" name="Rectangle 211"/>
            <p:cNvSpPr>
              <a:spLocks noChangeArrowheads="1"/>
            </p:cNvSpPr>
            <p:nvPr/>
          </p:nvSpPr>
          <p:spPr bwMode="auto">
            <a:xfrm>
              <a:off x="6182447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0" name="TextBox 212"/>
            <p:cNvSpPr txBox="1">
              <a:spLocks noChangeArrowheads="1"/>
            </p:cNvSpPr>
            <p:nvPr/>
          </p:nvSpPr>
          <p:spPr bwMode="auto">
            <a:xfrm>
              <a:off x="6172260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  <p:sp>
          <p:nvSpPr>
            <p:cNvPr id="301" name="Rectangle 214"/>
            <p:cNvSpPr>
              <a:spLocks noChangeArrowheads="1"/>
            </p:cNvSpPr>
            <p:nvPr/>
          </p:nvSpPr>
          <p:spPr bwMode="auto">
            <a:xfrm>
              <a:off x="6411092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2" name="TextBox 215"/>
            <p:cNvSpPr txBox="1">
              <a:spLocks noChangeArrowheads="1"/>
            </p:cNvSpPr>
            <p:nvPr/>
          </p:nvSpPr>
          <p:spPr bwMode="auto">
            <a:xfrm>
              <a:off x="6400905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9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  <p:sp>
          <p:nvSpPr>
            <p:cNvPr id="303" name="Rectangle 217"/>
            <p:cNvSpPr>
              <a:spLocks noChangeArrowheads="1"/>
            </p:cNvSpPr>
            <p:nvPr/>
          </p:nvSpPr>
          <p:spPr bwMode="auto">
            <a:xfrm>
              <a:off x="6639738" y="4472306"/>
              <a:ext cx="228645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04" name="TextBox 218"/>
            <p:cNvSpPr txBox="1">
              <a:spLocks noChangeArrowheads="1"/>
            </p:cNvSpPr>
            <p:nvPr/>
          </p:nvSpPr>
          <p:spPr bwMode="auto">
            <a:xfrm>
              <a:off x="6629551" y="4448175"/>
              <a:ext cx="269679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</a:rPr>
                <a:t>8</a:t>
              </a:r>
              <a:endParaRPr lang="en-US" b="0" baseline="-25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Group 329"/>
          <p:cNvGrpSpPr/>
          <p:nvPr/>
        </p:nvGrpSpPr>
        <p:grpSpPr>
          <a:xfrm>
            <a:off x="3048000" y="6276975"/>
            <a:ext cx="547688" cy="276225"/>
            <a:chOff x="3048000" y="6276975"/>
            <a:chExt cx="547688" cy="276225"/>
          </a:xfrm>
        </p:grpSpPr>
        <p:sp>
          <p:nvSpPr>
            <p:cNvPr id="307" name="Rectangle 148"/>
            <p:cNvSpPr>
              <a:spLocks noChangeArrowheads="1"/>
            </p:cNvSpPr>
            <p:nvPr/>
          </p:nvSpPr>
          <p:spPr bwMode="auto">
            <a:xfrm>
              <a:off x="3093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08" name="TextBox 155"/>
            <p:cNvSpPr txBox="1">
              <a:spLocks noChangeArrowheads="1"/>
            </p:cNvSpPr>
            <p:nvPr/>
          </p:nvSpPr>
          <p:spPr bwMode="auto">
            <a:xfrm>
              <a:off x="3048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1</a:t>
              </a:r>
              <a:endParaRPr lang="en-US" b="0" baseline="-25000"/>
            </a:p>
          </p:txBody>
        </p:sp>
        <p:sp>
          <p:nvSpPr>
            <p:cNvPr id="309" name="Rectangle 162"/>
            <p:cNvSpPr>
              <a:spLocks noChangeArrowheads="1"/>
            </p:cNvSpPr>
            <p:nvPr/>
          </p:nvSpPr>
          <p:spPr bwMode="auto">
            <a:xfrm>
              <a:off x="3321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0" name="TextBox 167"/>
            <p:cNvSpPr txBox="1">
              <a:spLocks noChangeArrowheads="1"/>
            </p:cNvSpPr>
            <p:nvPr/>
          </p:nvSpPr>
          <p:spPr bwMode="auto">
            <a:xfrm>
              <a:off x="3276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1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roup 328"/>
          <p:cNvGrpSpPr/>
          <p:nvPr/>
        </p:nvGrpSpPr>
        <p:grpSpPr>
          <a:xfrm>
            <a:off x="4405313" y="6276975"/>
            <a:ext cx="547687" cy="276225"/>
            <a:chOff x="4405313" y="6276975"/>
            <a:chExt cx="547687" cy="276225"/>
          </a:xfrm>
        </p:grpSpPr>
        <p:sp>
          <p:nvSpPr>
            <p:cNvPr id="311" name="Rectangle 183"/>
            <p:cNvSpPr>
              <a:spLocks noChangeArrowheads="1"/>
            </p:cNvSpPr>
            <p:nvPr/>
          </p:nvSpPr>
          <p:spPr bwMode="auto">
            <a:xfrm>
              <a:off x="4450653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2" name="TextBox 188"/>
            <p:cNvSpPr txBox="1">
              <a:spLocks noChangeArrowheads="1"/>
            </p:cNvSpPr>
            <p:nvPr/>
          </p:nvSpPr>
          <p:spPr bwMode="auto">
            <a:xfrm>
              <a:off x="4405313" y="6276975"/>
              <a:ext cx="293546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2</a:t>
              </a:r>
              <a:endParaRPr lang="en-US" b="0" baseline="-25000"/>
            </a:p>
          </p:txBody>
        </p:sp>
        <p:sp>
          <p:nvSpPr>
            <p:cNvPr id="313" name="Rectangle 189"/>
            <p:cNvSpPr>
              <a:spLocks noChangeArrowheads="1"/>
            </p:cNvSpPr>
            <p:nvPr/>
          </p:nvSpPr>
          <p:spPr bwMode="auto">
            <a:xfrm>
              <a:off x="4679157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4" name="TextBox 190"/>
            <p:cNvSpPr txBox="1">
              <a:spLocks noChangeArrowheads="1"/>
            </p:cNvSpPr>
            <p:nvPr/>
          </p:nvSpPr>
          <p:spPr bwMode="auto">
            <a:xfrm>
              <a:off x="4633817" y="6276975"/>
              <a:ext cx="319183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2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grpSp>
        <p:nvGrpSpPr>
          <p:cNvPr id="16" name="Group 327"/>
          <p:cNvGrpSpPr/>
          <p:nvPr/>
        </p:nvGrpSpPr>
        <p:grpSpPr>
          <a:xfrm>
            <a:off x="5715000" y="6276975"/>
            <a:ext cx="547688" cy="276225"/>
            <a:chOff x="5715000" y="6276975"/>
            <a:chExt cx="547688" cy="276225"/>
          </a:xfrm>
        </p:grpSpPr>
        <p:sp>
          <p:nvSpPr>
            <p:cNvPr id="315" name="Rectangle 195"/>
            <p:cNvSpPr>
              <a:spLocks noChangeArrowheads="1"/>
            </p:cNvSpPr>
            <p:nvPr/>
          </p:nvSpPr>
          <p:spPr bwMode="auto">
            <a:xfrm>
              <a:off x="5760340" y="6301106"/>
              <a:ext cx="228504" cy="227961"/>
            </a:xfrm>
            <a:prstGeom prst="rect">
              <a:avLst/>
            </a:prstGeom>
            <a:solidFill>
              <a:schemeClr val="bg1"/>
            </a:solidFill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316" name="TextBox 198"/>
            <p:cNvSpPr txBox="1">
              <a:spLocks noChangeArrowheads="1"/>
            </p:cNvSpPr>
            <p:nvPr/>
          </p:nvSpPr>
          <p:spPr bwMode="auto">
            <a:xfrm>
              <a:off x="5715000" y="6276975"/>
              <a:ext cx="293547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/>
                <a:t>r</a:t>
              </a:r>
              <a:r>
                <a:rPr lang="en-US" sz="1200" b="0" baseline="-25000"/>
                <a:t>3</a:t>
              </a:r>
              <a:endParaRPr lang="en-US" b="0" baseline="-25000"/>
            </a:p>
          </p:txBody>
        </p:sp>
        <p:sp>
          <p:nvSpPr>
            <p:cNvPr id="317" name="Rectangle 201"/>
            <p:cNvSpPr>
              <a:spLocks noChangeArrowheads="1"/>
            </p:cNvSpPr>
            <p:nvPr/>
          </p:nvSpPr>
          <p:spPr bwMode="auto">
            <a:xfrm>
              <a:off x="5988844" y="6301106"/>
              <a:ext cx="228504" cy="227961"/>
            </a:xfrm>
            <a:prstGeom prst="rect">
              <a:avLst/>
            </a:prstGeom>
            <a:noFill/>
            <a:ln w="9525" algn="ctr">
              <a:solidFill>
                <a:schemeClr val="bg1"/>
              </a:solidFill>
              <a:round/>
              <a:headEnd/>
              <a:tailEnd/>
            </a:ln>
          </p:spPr>
          <p:txBody>
            <a:bodyPr/>
            <a:lstStyle/>
            <a:p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8" name="TextBox 204"/>
            <p:cNvSpPr txBox="1">
              <a:spLocks noChangeArrowheads="1"/>
            </p:cNvSpPr>
            <p:nvPr/>
          </p:nvSpPr>
          <p:spPr bwMode="auto">
            <a:xfrm>
              <a:off x="5943504" y="6276975"/>
              <a:ext cx="319184" cy="27622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200" b="0">
                  <a:solidFill>
                    <a:schemeClr val="bg1"/>
                  </a:solidFill>
                </a:rPr>
                <a:t>s</a:t>
              </a:r>
              <a:r>
                <a:rPr lang="en-US" sz="1200" b="0" baseline="-25000">
                  <a:solidFill>
                    <a:schemeClr val="bg1"/>
                  </a:solidFill>
                </a:rPr>
                <a:t>3</a:t>
              </a:r>
              <a:endParaRPr lang="en-US" b="0" baseline="-25000">
                <a:solidFill>
                  <a:schemeClr val="bg1"/>
                </a:solidFill>
              </a:endParaRPr>
            </a:p>
          </p:txBody>
        </p:sp>
      </p:grpSp>
      <p:sp>
        <p:nvSpPr>
          <p:cNvPr id="305" name="TextBox 304"/>
          <p:cNvSpPr txBox="1"/>
          <p:nvPr/>
        </p:nvSpPr>
        <p:spPr>
          <a:xfrm>
            <a:off x="6629400" y="6324600"/>
            <a:ext cx="2438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14300" lvl="0" indent="-114300"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* Important detail: reducers process keys in sorted order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06" name="TextBox 305"/>
          <p:cNvSpPr txBox="1"/>
          <p:nvPr/>
        </p:nvSpPr>
        <p:spPr>
          <a:xfrm>
            <a:off x="5988844" y="5043337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19" name="TextBox 318"/>
          <p:cNvSpPr txBox="1"/>
          <p:nvPr/>
        </p:nvSpPr>
        <p:spPr>
          <a:xfrm>
            <a:off x="4688045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20" name="TextBox 319"/>
          <p:cNvSpPr txBox="1"/>
          <p:nvPr/>
        </p:nvSpPr>
        <p:spPr>
          <a:xfrm>
            <a:off x="3321844" y="5048114"/>
            <a:ext cx="2873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3990940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“Everything Else”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657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scheduling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38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Assigns workers to map and reduce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tasks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590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“data distribution”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971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Moves processes to data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466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synchronization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8479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Gathers, sorts, and shuffles intermediate data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Handles errors and faults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4781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Detects worker failures and restarts</a:t>
            </a:r>
          </a:p>
        </p:txBody>
      </p:sp>
    </p:spTree>
    <p:extLst>
      <p:ext uri="{BB962C8B-B14F-4D97-AF65-F5344CB8AC3E}">
        <p14:creationId xmlns:p14="http://schemas.microsoft.com/office/powerpoint/2010/main" val="3886325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48306</TotalTime>
  <Words>3276</Words>
  <Application>Microsoft Macintosh PowerPoint</Application>
  <PresentationFormat>On-screen Show (4:3)</PresentationFormat>
  <Paragraphs>726</Paragraphs>
  <Slides>57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3" baseType="lpstr">
      <vt:lpstr>Andale Mono</vt:lpstr>
      <vt:lpstr>Arial Black</vt:lpstr>
      <vt:lpstr>Gill Sans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8970</cp:revision>
  <cp:lastPrinted>2017-01-11T17:00:08Z</cp:lastPrinted>
  <dcterms:created xsi:type="dcterms:W3CDTF">2012-08-31T06:36:49Z</dcterms:created>
  <dcterms:modified xsi:type="dcterms:W3CDTF">2018-01-15T03:49:01Z</dcterms:modified>
  <cp:category/>
</cp:coreProperties>
</file>